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13"/>
    <p:restoredTop sz="96281"/>
  </p:normalViewPr>
  <p:slideViewPr>
    <p:cSldViewPr snapToGrid="0" snapToObjects="1">
      <p:cViewPr varScale="1">
        <p:scale>
          <a:sx n="117" d="100"/>
          <a:sy n="117" d="100"/>
        </p:scale>
        <p:origin x="17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9A3A2D8-EA50-574E-ACC9-1CEDC59473FB}" type="datetimeFigureOut">
              <a:rPr lang="en-FR" smtClean="0"/>
              <a:t>28/09/2021</a:t>
            </a:fld>
            <a:endParaRPr lang="en-F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F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3432266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9A3A2D8-EA50-574E-ACC9-1CEDC59473FB}" type="datetimeFigureOut">
              <a:rPr lang="en-FR" smtClean="0"/>
              <a:t>28/09/2021</a:t>
            </a:fld>
            <a:endParaRPr lang="en-FR"/>
          </a:p>
        </p:txBody>
      </p:sp>
      <p:sp>
        <p:nvSpPr>
          <p:cNvPr id="6" name="Footer Placeholder 5"/>
          <p:cNvSpPr>
            <a:spLocks noGrp="1"/>
          </p:cNvSpPr>
          <p:nvPr>
            <p:ph type="ftr" sz="quarter" idx="11"/>
          </p:nvPr>
        </p:nvSpPr>
        <p:spPr/>
        <p:txBody>
          <a:bodyPr/>
          <a:lstStyle/>
          <a:p>
            <a:endParaRPr lang="en-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2330419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D9A3A2D8-EA50-574E-ACC9-1CEDC59473FB}" type="datetimeFigureOut">
              <a:rPr lang="en-FR" smtClean="0"/>
              <a:t>28/09/2021</a:t>
            </a:fld>
            <a:endParaRPr lang="en-FR"/>
          </a:p>
        </p:txBody>
      </p:sp>
      <p:sp>
        <p:nvSpPr>
          <p:cNvPr id="5" name="Footer Placeholder 4"/>
          <p:cNvSpPr>
            <a:spLocks noGrp="1"/>
          </p:cNvSpPr>
          <p:nvPr>
            <p:ph type="ftr" sz="quarter" idx="11"/>
          </p:nvPr>
        </p:nvSpPr>
        <p:spPr/>
        <p:txBody>
          <a:bodyPr/>
          <a:lstStyle/>
          <a:p>
            <a:endParaRPr lang="en-F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1860327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D9A3A2D8-EA50-574E-ACC9-1CEDC59473FB}" type="datetimeFigureOut">
              <a:rPr lang="en-FR" smtClean="0"/>
              <a:t>28/09/2021</a:t>
            </a:fld>
            <a:endParaRPr lang="en-FR"/>
          </a:p>
        </p:txBody>
      </p:sp>
      <p:sp>
        <p:nvSpPr>
          <p:cNvPr id="5" name="Footer Placeholder 4"/>
          <p:cNvSpPr>
            <a:spLocks noGrp="1"/>
          </p:cNvSpPr>
          <p:nvPr>
            <p:ph type="ftr" sz="quarter" idx="11"/>
          </p:nvPr>
        </p:nvSpPr>
        <p:spPr/>
        <p:txBody>
          <a:bodyPr/>
          <a:lstStyle/>
          <a:p>
            <a:endParaRPr lang="en-F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865013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9A3A2D8-EA50-574E-ACC9-1CEDC59473FB}" type="datetimeFigureOut">
              <a:rPr lang="en-FR" smtClean="0"/>
              <a:t>28/09/2021</a:t>
            </a:fld>
            <a:endParaRPr lang="en-FR"/>
          </a:p>
        </p:txBody>
      </p:sp>
      <p:sp>
        <p:nvSpPr>
          <p:cNvPr id="5" name="Footer Placeholder 4"/>
          <p:cNvSpPr>
            <a:spLocks noGrp="1"/>
          </p:cNvSpPr>
          <p:nvPr>
            <p:ph type="ftr" sz="quarter" idx="11"/>
          </p:nvPr>
        </p:nvSpPr>
        <p:spPr/>
        <p:txBody>
          <a:bodyPr/>
          <a:lstStyle/>
          <a:p>
            <a:endParaRPr lang="en-F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83081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A3A2D8-EA50-574E-ACC9-1CEDC59473FB}" type="datetimeFigureOut">
              <a:rPr lang="en-FR" smtClean="0"/>
              <a:t>28/09/2021</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935636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A3A2D8-EA50-574E-ACC9-1CEDC59473FB}" type="datetimeFigureOut">
              <a:rPr lang="en-FR" smtClean="0"/>
              <a:t>28/09/2021</a:t>
            </a:fld>
            <a:endParaRPr lang="en-FR"/>
          </a:p>
        </p:txBody>
      </p:sp>
      <p:sp>
        <p:nvSpPr>
          <p:cNvPr id="8" name="Footer Placeholder 7"/>
          <p:cNvSpPr>
            <a:spLocks noGrp="1"/>
          </p:cNvSpPr>
          <p:nvPr>
            <p:ph type="ftr" sz="quarter" idx="11"/>
          </p:nvPr>
        </p:nvSpPr>
        <p:spPr>
          <a:xfrm>
            <a:off x="561111" y="6391838"/>
            <a:ext cx="3644282" cy="304801"/>
          </a:xfrm>
        </p:spPr>
        <p:txBody>
          <a:bodyPr/>
          <a:lstStyle/>
          <a:p>
            <a:endParaRPr lang="en-FR"/>
          </a:p>
        </p:txBody>
      </p:sp>
      <p:sp>
        <p:nvSpPr>
          <p:cNvPr id="9" name="Slide Number Placeholder 8"/>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40919127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9A3A2D8-EA50-574E-ACC9-1CEDC59473FB}" type="datetimeFigureOut">
              <a:rPr lang="en-FR" smtClean="0"/>
              <a:t>28/09/2021</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4009597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9A3A2D8-EA50-574E-ACC9-1CEDC59473FB}" type="datetimeFigureOut">
              <a:rPr lang="en-FR" smtClean="0"/>
              <a:t>28/09/2021</a:t>
            </a:fld>
            <a:endParaRPr lang="en-FR"/>
          </a:p>
        </p:txBody>
      </p:sp>
      <p:sp>
        <p:nvSpPr>
          <p:cNvPr id="5" name="Footer Placeholder 4"/>
          <p:cNvSpPr>
            <a:spLocks noGrp="1"/>
          </p:cNvSpPr>
          <p:nvPr>
            <p:ph type="ftr" sz="quarter" idx="11"/>
          </p:nvPr>
        </p:nvSpPr>
        <p:spPr/>
        <p:txBody>
          <a:bodyPr/>
          <a:lstStyle/>
          <a:p>
            <a:endParaRPr lang="en-F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150672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A3A2D8-EA50-574E-ACC9-1CEDC59473FB}" type="datetimeFigureOut">
              <a:rPr lang="en-FR" smtClean="0"/>
              <a:t>28/09/2021</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319768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9A3A2D8-EA50-574E-ACC9-1CEDC59473FB}" type="datetimeFigureOut">
              <a:rPr lang="en-FR" smtClean="0"/>
              <a:t>28/09/2021</a:t>
            </a:fld>
            <a:endParaRPr lang="en-FR"/>
          </a:p>
        </p:txBody>
      </p:sp>
      <p:sp>
        <p:nvSpPr>
          <p:cNvPr id="5" name="Footer Placeholder 4"/>
          <p:cNvSpPr>
            <a:spLocks noGrp="1"/>
          </p:cNvSpPr>
          <p:nvPr>
            <p:ph type="ftr" sz="quarter" idx="11"/>
          </p:nvPr>
        </p:nvSpPr>
        <p:spPr/>
        <p:txBody>
          <a:bodyPr/>
          <a:lstStyle/>
          <a:p>
            <a:endParaRPr lang="en-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2215376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9A3A2D8-EA50-574E-ACC9-1CEDC59473FB}" type="datetimeFigureOut">
              <a:rPr lang="en-FR" smtClean="0"/>
              <a:t>28/09/2021</a:t>
            </a:fld>
            <a:endParaRPr lang="en-FR"/>
          </a:p>
        </p:txBody>
      </p:sp>
      <p:sp>
        <p:nvSpPr>
          <p:cNvPr id="6" name="Footer Placeholder 5"/>
          <p:cNvSpPr>
            <a:spLocks noGrp="1"/>
          </p:cNvSpPr>
          <p:nvPr>
            <p:ph type="ftr" sz="quarter" idx="11"/>
          </p:nvPr>
        </p:nvSpPr>
        <p:spPr/>
        <p:txBody>
          <a:bodyPr/>
          <a:lstStyle/>
          <a:p>
            <a:endParaRPr lang="en-FR"/>
          </a:p>
        </p:txBody>
      </p:sp>
      <p:sp>
        <p:nvSpPr>
          <p:cNvPr id="7" name="Slide Number Placeholder 6"/>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88634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9A3A2D8-EA50-574E-ACC9-1CEDC59473FB}" type="datetimeFigureOut">
              <a:rPr lang="en-FR" smtClean="0"/>
              <a:t>28/09/2021</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523933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9A3A2D8-EA50-574E-ACC9-1CEDC59473FB}" type="datetimeFigureOut">
              <a:rPr lang="en-FR" smtClean="0"/>
              <a:t>28/09/2021</a:t>
            </a:fld>
            <a:endParaRPr lang="en-FR"/>
          </a:p>
        </p:txBody>
      </p:sp>
      <p:sp>
        <p:nvSpPr>
          <p:cNvPr id="4" name="Footer Placeholder 3"/>
          <p:cNvSpPr>
            <a:spLocks noGrp="1"/>
          </p:cNvSpPr>
          <p:nvPr>
            <p:ph type="ftr" sz="quarter" idx="11"/>
          </p:nvPr>
        </p:nvSpPr>
        <p:spPr/>
        <p:txBody>
          <a:bodyPr/>
          <a:lstStyle/>
          <a:p>
            <a:endParaRPr lang="en-FR"/>
          </a:p>
        </p:txBody>
      </p:sp>
      <p:sp>
        <p:nvSpPr>
          <p:cNvPr id="5" name="Slide Number Placeholder 4"/>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127952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3A2D8-EA50-574E-ACC9-1CEDC59473FB}" type="datetimeFigureOut">
              <a:rPr lang="en-FR" smtClean="0"/>
              <a:t>28/09/2021</a:t>
            </a:fld>
            <a:endParaRPr lang="en-FR"/>
          </a:p>
        </p:txBody>
      </p:sp>
      <p:sp>
        <p:nvSpPr>
          <p:cNvPr id="3" name="Footer Placeholder 2"/>
          <p:cNvSpPr>
            <a:spLocks noGrp="1"/>
          </p:cNvSpPr>
          <p:nvPr>
            <p:ph type="ftr" sz="quarter" idx="11"/>
          </p:nvPr>
        </p:nvSpPr>
        <p:spPr/>
        <p:txBody>
          <a:bodyPr/>
          <a:lstStyle/>
          <a:p>
            <a:endParaRPr lang="en-F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1421675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9A3A2D8-EA50-574E-ACC9-1CEDC59473FB}" type="datetimeFigureOut">
              <a:rPr lang="en-FR" smtClean="0"/>
              <a:t>28/09/2021</a:t>
            </a:fld>
            <a:endParaRPr lang="en-FR"/>
          </a:p>
        </p:txBody>
      </p:sp>
      <p:sp>
        <p:nvSpPr>
          <p:cNvPr id="6" name="Footer Placeholder 5"/>
          <p:cNvSpPr>
            <a:spLocks noGrp="1"/>
          </p:cNvSpPr>
          <p:nvPr>
            <p:ph type="ftr" sz="quarter" idx="11"/>
          </p:nvPr>
        </p:nvSpPr>
        <p:spPr/>
        <p:txBody>
          <a:bodyPr/>
          <a:lstStyle/>
          <a:p>
            <a:endParaRPr lang="en-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71322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9A3A2D8-EA50-574E-ACC9-1CEDC59473FB}" type="datetimeFigureOut">
              <a:rPr lang="en-FR" smtClean="0"/>
              <a:t>28/09/2021</a:t>
            </a:fld>
            <a:endParaRPr lang="en-F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002AFE-BFB3-B443-8AEB-106C7BAB7E47}" type="slidenum">
              <a:rPr lang="en-FR" smtClean="0"/>
              <a:t>‹#›</a:t>
            </a:fld>
            <a:endParaRPr lang="en-FR"/>
          </a:p>
        </p:txBody>
      </p:sp>
    </p:spTree>
    <p:extLst>
      <p:ext uri="{BB962C8B-B14F-4D97-AF65-F5344CB8AC3E}">
        <p14:creationId xmlns:p14="http://schemas.microsoft.com/office/powerpoint/2010/main" val="296663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9A3A2D8-EA50-574E-ACC9-1CEDC59473FB}" type="datetimeFigureOut">
              <a:rPr lang="en-FR" smtClean="0"/>
              <a:t>28/09/2021</a:t>
            </a:fld>
            <a:endParaRPr lang="en-F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F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6002AFE-BFB3-B443-8AEB-106C7BAB7E47}" type="slidenum">
              <a:rPr lang="en-FR" smtClean="0"/>
              <a:t>‹#›</a:t>
            </a:fld>
            <a:endParaRPr lang="en-FR"/>
          </a:p>
        </p:txBody>
      </p:sp>
    </p:spTree>
    <p:extLst>
      <p:ext uri="{BB962C8B-B14F-4D97-AF65-F5344CB8AC3E}">
        <p14:creationId xmlns:p14="http://schemas.microsoft.com/office/powerpoint/2010/main" val="23724573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24AF8F-33C7-2B4E-89CE-C8177C17A71E}"/>
              </a:ext>
            </a:extLst>
          </p:cNvPr>
          <p:cNvSpPr>
            <a:spLocks noGrp="1"/>
          </p:cNvSpPr>
          <p:nvPr>
            <p:ph type="subTitle" idx="1"/>
          </p:nvPr>
        </p:nvSpPr>
        <p:spPr>
          <a:xfrm>
            <a:off x="3103498" y="4765046"/>
            <a:ext cx="8825658" cy="861420"/>
          </a:xfrm>
        </p:spPr>
        <p:txBody>
          <a:bodyPr>
            <a:normAutofit/>
          </a:bodyPr>
          <a:lstStyle/>
          <a:p>
            <a:r>
              <a:rPr lang="en-FR" cap="none" dirty="0">
                <a:solidFill>
                  <a:schemeClr val="bg1"/>
                </a:solidFill>
              </a:rPr>
              <a:t>Une présentation de notre futur réseau social d’entreprise </a:t>
            </a:r>
          </a:p>
        </p:txBody>
      </p:sp>
      <p:pic>
        <p:nvPicPr>
          <p:cNvPr id="5" name="Picture 4">
            <a:extLst>
              <a:ext uri="{FF2B5EF4-FFF2-40B4-BE49-F238E27FC236}">
                <a16:creationId xmlns:a16="http://schemas.microsoft.com/office/drawing/2014/main" id="{E365E338-6354-D743-8355-57AB289872F6}"/>
              </a:ext>
            </a:extLst>
          </p:cNvPr>
          <p:cNvPicPr>
            <a:picLocks noChangeAspect="1"/>
          </p:cNvPicPr>
          <p:nvPr/>
        </p:nvPicPr>
        <p:blipFill>
          <a:blip r:embed="rId2"/>
          <a:stretch>
            <a:fillRect/>
          </a:stretch>
        </p:blipFill>
        <p:spPr>
          <a:xfrm>
            <a:off x="1154955" y="3117962"/>
            <a:ext cx="7249886" cy="1659418"/>
          </a:xfrm>
          <a:prstGeom prst="rect">
            <a:avLst/>
          </a:prstGeom>
        </p:spPr>
      </p:pic>
    </p:spTree>
    <p:extLst>
      <p:ext uri="{BB962C8B-B14F-4D97-AF65-F5344CB8AC3E}">
        <p14:creationId xmlns:p14="http://schemas.microsoft.com/office/powerpoint/2010/main" val="122952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B9A83-34B2-5843-AE73-2DC52ADE0504}"/>
              </a:ext>
            </a:extLst>
          </p:cNvPr>
          <p:cNvPicPr>
            <a:picLocks noChangeAspect="1"/>
          </p:cNvPicPr>
          <p:nvPr/>
        </p:nvPicPr>
        <p:blipFill>
          <a:blip r:embed="rId2"/>
          <a:stretch>
            <a:fillRect/>
          </a:stretch>
        </p:blipFill>
        <p:spPr>
          <a:xfrm>
            <a:off x="1926838" y="1495552"/>
            <a:ext cx="8330529" cy="1250696"/>
          </a:xfrm>
          <a:prstGeom prst="rect">
            <a:avLst/>
          </a:prstGeom>
        </p:spPr>
      </p:pic>
      <p:sp>
        <p:nvSpPr>
          <p:cNvPr id="4" name="TextBox 3">
            <a:extLst>
              <a:ext uri="{FF2B5EF4-FFF2-40B4-BE49-F238E27FC236}">
                <a16:creationId xmlns:a16="http://schemas.microsoft.com/office/drawing/2014/main" id="{422DBA29-C101-434E-B4DB-29993588D5CA}"/>
              </a:ext>
            </a:extLst>
          </p:cNvPr>
          <p:cNvSpPr txBox="1"/>
          <p:nvPr/>
        </p:nvSpPr>
        <p:spPr>
          <a:xfrm>
            <a:off x="1926838" y="3035808"/>
            <a:ext cx="7981361" cy="1754326"/>
          </a:xfrm>
          <a:prstGeom prst="rect">
            <a:avLst/>
          </a:prstGeom>
          <a:noFill/>
        </p:spPr>
        <p:txBody>
          <a:bodyPr wrap="square" rtlCol="0">
            <a:spAutoFit/>
          </a:bodyPr>
          <a:lstStyle/>
          <a:p>
            <a:r>
              <a:rPr lang="en-FR" dirty="0"/>
              <a:t>De plus, en regardant le contenu d’une table (ici celle des commentaires) nous remarquons qu’en plus des informations liées au commentaires, nous avons </a:t>
            </a:r>
            <a:r>
              <a:rPr lang="en-FR" b="1" dirty="0"/>
              <a:t>deux colonnes, indiquant que cette table est liée à celle des users (UserId), et des posts (PostId</a:t>
            </a:r>
            <a:r>
              <a:rPr lang="en-FR" dirty="0"/>
              <a:t>). Ce qui correspond bien aux </a:t>
            </a:r>
            <a:r>
              <a:rPr lang="en-FR" b="1" dirty="0">
                <a:solidFill>
                  <a:schemeClr val="accent2"/>
                </a:solidFill>
              </a:rPr>
              <a:t>clés étrangères</a:t>
            </a:r>
            <a:r>
              <a:rPr lang="en-FR" dirty="0">
                <a:solidFill>
                  <a:schemeClr val="accent2"/>
                </a:solidFill>
              </a:rPr>
              <a:t> </a:t>
            </a:r>
            <a:r>
              <a:rPr lang="en-FR" dirty="0"/>
              <a:t>renseignées dans la configuration de la table.</a:t>
            </a:r>
          </a:p>
        </p:txBody>
      </p:sp>
      <p:pic>
        <p:nvPicPr>
          <p:cNvPr id="6" name="Picture 5">
            <a:extLst>
              <a:ext uri="{FF2B5EF4-FFF2-40B4-BE49-F238E27FC236}">
                <a16:creationId xmlns:a16="http://schemas.microsoft.com/office/drawing/2014/main" id="{A7B46EA2-6CAC-DB45-8F94-37A7C13CA5D6}"/>
              </a:ext>
            </a:extLst>
          </p:cNvPr>
          <p:cNvPicPr>
            <a:picLocks noChangeAspect="1"/>
          </p:cNvPicPr>
          <p:nvPr/>
        </p:nvPicPr>
        <p:blipFill>
          <a:blip r:embed="rId3"/>
          <a:stretch>
            <a:fillRect/>
          </a:stretch>
        </p:blipFill>
        <p:spPr>
          <a:xfrm>
            <a:off x="1634402" y="5095748"/>
            <a:ext cx="8915400" cy="533400"/>
          </a:xfrm>
          <a:prstGeom prst="rect">
            <a:avLst/>
          </a:prstGeom>
        </p:spPr>
      </p:pic>
      <p:sp>
        <p:nvSpPr>
          <p:cNvPr id="7" name="Frame 6">
            <a:extLst>
              <a:ext uri="{FF2B5EF4-FFF2-40B4-BE49-F238E27FC236}">
                <a16:creationId xmlns:a16="http://schemas.microsoft.com/office/drawing/2014/main" id="{19CBBC49-FA27-6648-BF8A-640D0FC1713E}"/>
              </a:ext>
            </a:extLst>
          </p:cNvPr>
          <p:cNvSpPr/>
          <p:nvPr/>
        </p:nvSpPr>
        <p:spPr>
          <a:xfrm>
            <a:off x="8583168" y="1730756"/>
            <a:ext cx="1674199" cy="7802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solidFill>
                <a:schemeClr val="tx1"/>
              </a:solidFill>
            </a:endParaRPr>
          </a:p>
        </p:txBody>
      </p:sp>
      <p:sp>
        <p:nvSpPr>
          <p:cNvPr id="8" name="Frame 7">
            <a:extLst>
              <a:ext uri="{FF2B5EF4-FFF2-40B4-BE49-F238E27FC236}">
                <a16:creationId xmlns:a16="http://schemas.microsoft.com/office/drawing/2014/main" id="{2B1AF03E-A327-454E-A74B-8F9B7108EE86}"/>
              </a:ext>
            </a:extLst>
          </p:cNvPr>
          <p:cNvSpPr/>
          <p:nvPr/>
        </p:nvSpPr>
        <p:spPr>
          <a:xfrm>
            <a:off x="4291585" y="4972304"/>
            <a:ext cx="2231136" cy="7802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solidFill>
                <a:schemeClr val="tx1"/>
              </a:solidFill>
            </a:endParaRPr>
          </a:p>
        </p:txBody>
      </p:sp>
    </p:spTree>
    <p:extLst>
      <p:ext uri="{BB962C8B-B14F-4D97-AF65-F5344CB8AC3E}">
        <p14:creationId xmlns:p14="http://schemas.microsoft.com/office/powerpoint/2010/main" val="4274612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226B-0BE8-CB4D-ACF7-5BF40B723059}"/>
              </a:ext>
            </a:extLst>
          </p:cNvPr>
          <p:cNvSpPr>
            <a:spLocks noGrp="1"/>
          </p:cNvSpPr>
          <p:nvPr>
            <p:ph type="title"/>
          </p:nvPr>
        </p:nvSpPr>
        <p:spPr/>
        <p:txBody>
          <a:bodyPr/>
          <a:lstStyle/>
          <a:p>
            <a:r>
              <a:rPr lang="en-FR" dirty="0"/>
              <a:t>Backend : serveur / API</a:t>
            </a:r>
          </a:p>
        </p:txBody>
      </p:sp>
      <p:pic>
        <p:nvPicPr>
          <p:cNvPr id="3" name="Picture 2">
            <a:extLst>
              <a:ext uri="{FF2B5EF4-FFF2-40B4-BE49-F238E27FC236}">
                <a16:creationId xmlns:a16="http://schemas.microsoft.com/office/drawing/2014/main" id="{B99BF03B-00BE-0142-9063-D721302D79B3}"/>
              </a:ext>
            </a:extLst>
          </p:cNvPr>
          <p:cNvPicPr>
            <a:picLocks noChangeAspect="1"/>
          </p:cNvPicPr>
          <p:nvPr/>
        </p:nvPicPr>
        <p:blipFill>
          <a:blip r:embed="rId2"/>
          <a:stretch>
            <a:fillRect/>
          </a:stretch>
        </p:blipFill>
        <p:spPr>
          <a:xfrm flipH="1">
            <a:off x="1154954" y="3429000"/>
            <a:ext cx="1364131" cy="1364131"/>
          </a:xfrm>
          <a:prstGeom prst="rect">
            <a:avLst/>
          </a:prstGeom>
        </p:spPr>
      </p:pic>
      <p:sp>
        <p:nvSpPr>
          <p:cNvPr id="4" name="TextBox 3">
            <a:extLst>
              <a:ext uri="{FF2B5EF4-FFF2-40B4-BE49-F238E27FC236}">
                <a16:creationId xmlns:a16="http://schemas.microsoft.com/office/drawing/2014/main" id="{B933EF2C-0D41-E546-BAA6-0FF2C3FB622D}"/>
              </a:ext>
            </a:extLst>
          </p:cNvPr>
          <p:cNvSpPr txBox="1"/>
          <p:nvPr/>
        </p:nvSpPr>
        <p:spPr>
          <a:xfrm>
            <a:off x="3124200" y="2956903"/>
            <a:ext cx="7826829" cy="2308324"/>
          </a:xfrm>
          <a:prstGeom prst="rect">
            <a:avLst/>
          </a:prstGeom>
          <a:noFill/>
        </p:spPr>
        <p:txBody>
          <a:bodyPr wrap="square" rtlCol="0">
            <a:spAutoFit/>
          </a:bodyPr>
          <a:lstStyle/>
          <a:p>
            <a:r>
              <a:rPr lang="en-FR" b="1" dirty="0"/>
              <a:t>Élément central</a:t>
            </a:r>
            <a:r>
              <a:rPr lang="en-FR" dirty="0"/>
              <a:t> du fonctionnement de notre réseau social, le serveur permet de </a:t>
            </a:r>
            <a:r>
              <a:rPr lang="en-FR" b="1" dirty="0"/>
              <a:t>gérer les communications entrantes et sortantes entre la base de données, et la partie client</a:t>
            </a:r>
            <a:r>
              <a:rPr lang="en-FR" dirty="0"/>
              <a:t> (donc l’interface utilisateur). </a:t>
            </a:r>
          </a:p>
          <a:p>
            <a:r>
              <a:rPr lang="en-FR" dirty="0"/>
              <a:t>Il fonctionne sous </a:t>
            </a:r>
            <a:r>
              <a:rPr lang="en-FR" b="1" dirty="0"/>
              <a:t>Node JS et Express </a:t>
            </a:r>
            <a:r>
              <a:rPr lang="en-FR" dirty="0"/>
              <a:t>afin de faciliter son exploitation et surtout la mise en place d’une </a:t>
            </a:r>
            <a:r>
              <a:rPr lang="en-FR" b="1" dirty="0"/>
              <a:t>API</a:t>
            </a:r>
            <a:r>
              <a:rPr lang="en-FR" dirty="0"/>
              <a:t>, cette dernière étant présente pour </a:t>
            </a:r>
            <a:r>
              <a:rPr lang="en-FR" b="1" dirty="0"/>
              <a:t>uniformiser les échanges de données </a:t>
            </a:r>
            <a:r>
              <a:rPr lang="en-FR" dirty="0"/>
              <a:t>entre le backend (serveur) et le frontend (client).</a:t>
            </a:r>
          </a:p>
        </p:txBody>
      </p:sp>
      <p:pic>
        <p:nvPicPr>
          <p:cNvPr id="5" name="Picture 4">
            <a:extLst>
              <a:ext uri="{FF2B5EF4-FFF2-40B4-BE49-F238E27FC236}">
                <a16:creationId xmlns:a16="http://schemas.microsoft.com/office/drawing/2014/main" id="{75E6F0F5-1BDF-A84D-9C01-2785FACD4713}"/>
              </a:ext>
            </a:extLst>
          </p:cNvPr>
          <p:cNvPicPr>
            <a:picLocks noChangeAspect="1"/>
          </p:cNvPicPr>
          <p:nvPr/>
        </p:nvPicPr>
        <p:blipFill>
          <a:blip r:embed="rId3"/>
          <a:stretch>
            <a:fillRect/>
          </a:stretch>
        </p:blipFill>
        <p:spPr>
          <a:xfrm>
            <a:off x="988193" y="4908720"/>
            <a:ext cx="1697652" cy="713014"/>
          </a:xfrm>
          <a:prstGeom prst="rect">
            <a:avLst/>
          </a:prstGeom>
        </p:spPr>
      </p:pic>
      <p:pic>
        <p:nvPicPr>
          <p:cNvPr id="6" name="Picture 5">
            <a:extLst>
              <a:ext uri="{FF2B5EF4-FFF2-40B4-BE49-F238E27FC236}">
                <a16:creationId xmlns:a16="http://schemas.microsoft.com/office/drawing/2014/main" id="{2EEB6CF3-D115-8948-A28C-658D3714783A}"/>
              </a:ext>
            </a:extLst>
          </p:cNvPr>
          <p:cNvPicPr>
            <a:picLocks noChangeAspect="1"/>
          </p:cNvPicPr>
          <p:nvPr/>
        </p:nvPicPr>
        <p:blipFill>
          <a:blip r:embed="rId4"/>
          <a:stretch>
            <a:fillRect/>
          </a:stretch>
        </p:blipFill>
        <p:spPr>
          <a:xfrm>
            <a:off x="1498202" y="2617042"/>
            <a:ext cx="677634" cy="677634"/>
          </a:xfrm>
          <a:prstGeom prst="rect">
            <a:avLst/>
          </a:prstGeom>
        </p:spPr>
      </p:pic>
      <p:pic>
        <p:nvPicPr>
          <p:cNvPr id="7" name="Graphic 6" descr="Arrow Slight curve">
            <a:extLst>
              <a:ext uri="{FF2B5EF4-FFF2-40B4-BE49-F238E27FC236}">
                <a16:creationId xmlns:a16="http://schemas.microsoft.com/office/drawing/2014/main" id="{6BA9C107-FF84-2A4F-A0DB-63EA292BAB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4162204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0B6B3D-9980-FC48-8FB8-1B3B72EF2357}"/>
              </a:ext>
            </a:extLst>
          </p:cNvPr>
          <p:cNvPicPr>
            <a:picLocks noChangeAspect="1"/>
          </p:cNvPicPr>
          <p:nvPr/>
        </p:nvPicPr>
        <p:blipFill>
          <a:blip r:embed="rId2"/>
          <a:stretch>
            <a:fillRect/>
          </a:stretch>
        </p:blipFill>
        <p:spPr>
          <a:xfrm>
            <a:off x="9093856" y="1543373"/>
            <a:ext cx="1534706" cy="1262987"/>
          </a:xfrm>
          <a:prstGeom prst="rect">
            <a:avLst/>
          </a:prstGeom>
        </p:spPr>
      </p:pic>
      <p:sp>
        <p:nvSpPr>
          <p:cNvPr id="4" name="TextBox 3">
            <a:extLst>
              <a:ext uri="{FF2B5EF4-FFF2-40B4-BE49-F238E27FC236}">
                <a16:creationId xmlns:a16="http://schemas.microsoft.com/office/drawing/2014/main" id="{22E9211F-9E99-4E4F-A52E-8A00CC5994C1}"/>
              </a:ext>
            </a:extLst>
          </p:cNvPr>
          <p:cNvSpPr txBox="1"/>
          <p:nvPr/>
        </p:nvSpPr>
        <p:spPr>
          <a:xfrm>
            <a:off x="1189866" y="1166842"/>
            <a:ext cx="7039734" cy="3416320"/>
          </a:xfrm>
          <a:prstGeom prst="rect">
            <a:avLst/>
          </a:prstGeom>
          <a:noFill/>
        </p:spPr>
        <p:txBody>
          <a:bodyPr wrap="square" rtlCol="0">
            <a:spAutoFit/>
          </a:bodyPr>
          <a:lstStyle/>
          <a:p>
            <a:r>
              <a:rPr lang="en-FR" dirty="0"/>
              <a:t>Notre serveur doit donc pouvoir </a:t>
            </a:r>
            <a:r>
              <a:rPr lang="en-FR" b="1" dirty="0"/>
              <a:t>communiquer avec la base de données</a:t>
            </a:r>
            <a:r>
              <a:rPr lang="en-FR" dirty="0"/>
              <a:t> où sont stockées les informations fournies par l’utilisateur, et le frontend. </a:t>
            </a:r>
          </a:p>
          <a:p>
            <a:r>
              <a:rPr lang="en-FR" dirty="0"/>
              <a:t>Afin de </a:t>
            </a:r>
            <a:r>
              <a:rPr lang="en-FR" b="1" dirty="0"/>
              <a:t>faciliter la communication </a:t>
            </a:r>
            <a:r>
              <a:rPr lang="en-FR" dirty="0"/>
              <a:t>avec notre base de données nous avons fait appel à </a:t>
            </a:r>
            <a:r>
              <a:rPr lang="en-FR" b="1" dirty="0"/>
              <a:t>Sequelize</a:t>
            </a:r>
            <a:r>
              <a:rPr lang="en-FR" dirty="0"/>
              <a:t>, qui est un </a:t>
            </a:r>
            <a:r>
              <a:rPr lang="en-FR" b="1" dirty="0"/>
              <a:t>ORM</a:t>
            </a:r>
            <a:r>
              <a:rPr lang="en-FR" dirty="0"/>
              <a:t> (Object Relationnal Mapping) adapté à Node JS.</a:t>
            </a:r>
          </a:p>
          <a:p>
            <a:endParaRPr lang="en-FR" dirty="0"/>
          </a:p>
          <a:p>
            <a:r>
              <a:rPr lang="en-FR" dirty="0"/>
              <a:t>Cet outil nous permet de </a:t>
            </a:r>
            <a:r>
              <a:rPr lang="en-FR" b="1" dirty="0"/>
              <a:t>structurer notre base de données sans faire appel à une syntaxe SQL </a:t>
            </a:r>
            <a:r>
              <a:rPr lang="en-FR" dirty="0"/>
              <a:t>dans notre code, syntaxe qui peut vite </a:t>
            </a:r>
            <a:r>
              <a:rPr lang="en-FR" b="1" dirty="0"/>
              <a:t>devenir complexe selon les cas</a:t>
            </a:r>
            <a:r>
              <a:rPr lang="en-FR" dirty="0"/>
              <a:t>. </a:t>
            </a:r>
          </a:p>
          <a:p>
            <a:r>
              <a:rPr lang="en-FR" dirty="0"/>
              <a:t>Nous pouvons voir ici une requête de création de post via Sequelize, et sa transposition par le serveur MySQL.</a:t>
            </a:r>
          </a:p>
        </p:txBody>
      </p:sp>
      <p:pic>
        <p:nvPicPr>
          <p:cNvPr id="6" name="Picture 5">
            <a:extLst>
              <a:ext uri="{FF2B5EF4-FFF2-40B4-BE49-F238E27FC236}">
                <a16:creationId xmlns:a16="http://schemas.microsoft.com/office/drawing/2014/main" id="{D7B7CB96-0178-2445-8483-B46F77E8D9EE}"/>
              </a:ext>
            </a:extLst>
          </p:cNvPr>
          <p:cNvPicPr>
            <a:picLocks noChangeAspect="1"/>
          </p:cNvPicPr>
          <p:nvPr/>
        </p:nvPicPr>
        <p:blipFill>
          <a:blip r:embed="rId3"/>
          <a:stretch>
            <a:fillRect/>
          </a:stretch>
        </p:blipFill>
        <p:spPr>
          <a:xfrm>
            <a:off x="8502309" y="3200843"/>
            <a:ext cx="2717800" cy="1193800"/>
          </a:xfrm>
          <a:prstGeom prst="rect">
            <a:avLst/>
          </a:prstGeom>
        </p:spPr>
      </p:pic>
      <p:pic>
        <p:nvPicPr>
          <p:cNvPr id="8" name="Picture 7">
            <a:extLst>
              <a:ext uri="{FF2B5EF4-FFF2-40B4-BE49-F238E27FC236}">
                <a16:creationId xmlns:a16="http://schemas.microsoft.com/office/drawing/2014/main" id="{F6B0F5B5-E899-244C-B42F-A8BA20BA71F3}"/>
              </a:ext>
            </a:extLst>
          </p:cNvPr>
          <p:cNvPicPr>
            <a:picLocks noChangeAspect="1"/>
          </p:cNvPicPr>
          <p:nvPr/>
        </p:nvPicPr>
        <p:blipFill>
          <a:blip r:embed="rId4"/>
          <a:stretch>
            <a:fillRect/>
          </a:stretch>
        </p:blipFill>
        <p:spPr>
          <a:xfrm>
            <a:off x="2096677" y="5314627"/>
            <a:ext cx="9123432" cy="278493"/>
          </a:xfrm>
          <a:prstGeom prst="rect">
            <a:avLst/>
          </a:prstGeom>
        </p:spPr>
      </p:pic>
      <p:sp>
        <p:nvSpPr>
          <p:cNvPr id="11" name="Down Arrow 10">
            <a:extLst>
              <a:ext uri="{FF2B5EF4-FFF2-40B4-BE49-F238E27FC236}">
                <a16:creationId xmlns:a16="http://schemas.microsoft.com/office/drawing/2014/main" id="{9B34C8D2-573B-F34E-8BDD-C4606808553A}"/>
              </a:ext>
            </a:extLst>
          </p:cNvPr>
          <p:cNvSpPr/>
          <p:nvPr/>
        </p:nvSpPr>
        <p:spPr>
          <a:xfrm rot="1445449" flipH="1">
            <a:off x="9243838" y="4474387"/>
            <a:ext cx="400417" cy="62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12" name="Graphic 11" descr="Arrow Slight curve">
            <a:extLst>
              <a:ext uri="{FF2B5EF4-FFF2-40B4-BE49-F238E27FC236}">
                <a16:creationId xmlns:a16="http://schemas.microsoft.com/office/drawing/2014/main" id="{5AE3B66A-1BE3-314B-8AE0-3D68B5661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243675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C5FC2-F3CD-A149-B42D-FD4604DE66CB}"/>
              </a:ext>
            </a:extLst>
          </p:cNvPr>
          <p:cNvSpPr txBox="1"/>
          <p:nvPr/>
        </p:nvSpPr>
        <p:spPr>
          <a:xfrm>
            <a:off x="936169" y="1169937"/>
            <a:ext cx="6324601" cy="1477328"/>
          </a:xfrm>
          <a:prstGeom prst="rect">
            <a:avLst/>
          </a:prstGeom>
          <a:noFill/>
        </p:spPr>
        <p:txBody>
          <a:bodyPr wrap="square" rtlCol="0">
            <a:spAutoFit/>
          </a:bodyPr>
          <a:lstStyle/>
          <a:p>
            <a:r>
              <a:rPr lang="en-FR" dirty="0"/>
              <a:t>De plus Sequelize nous permet avec aisance de</a:t>
            </a:r>
            <a:r>
              <a:rPr lang="en-FR" b="1" dirty="0"/>
              <a:t> créer les diverses associations entre tables </a:t>
            </a:r>
            <a:r>
              <a:rPr lang="en-FR" dirty="0"/>
              <a:t>(rappelez vous les clés primaires et étrangères), comme vous pouvez le voir ici, où l’on associe les tables entre elles via un fichier dédié.</a:t>
            </a:r>
          </a:p>
        </p:txBody>
      </p:sp>
      <p:pic>
        <p:nvPicPr>
          <p:cNvPr id="4" name="Picture 3">
            <a:extLst>
              <a:ext uri="{FF2B5EF4-FFF2-40B4-BE49-F238E27FC236}">
                <a16:creationId xmlns:a16="http://schemas.microsoft.com/office/drawing/2014/main" id="{04619824-AEFF-924D-8C48-0B4FC0D2B771}"/>
              </a:ext>
            </a:extLst>
          </p:cNvPr>
          <p:cNvPicPr>
            <a:picLocks noChangeAspect="1"/>
          </p:cNvPicPr>
          <p:nvPr/>
        </p:nvPicPr>
        <p:blipFill>
          <a:blip r:embed="rId2"/>
          <a:stretch>
            <a:fillRect/>
          </a:stretch>
        </p:blipFill>
        <p:spPr>
          <a:xfrm>
            <a:off x="7607846" y="821871"/>
            <a:ext cx="2586919" cy="2607129"/>
          </a:xfrm>
          <a:prstGeom prst="rect">
            <a:avLst/>
          </a:prstGeom>
        </p:spPr>
      </p:pic>
      <p:pic>
        <p:nvPicPr>
          <p:cNvPr id="6" name="Picture 5">
            <a:extLst>
              <a:ext uri="{FF2B5EF4-FFF2-40B4-BE49-F238E27FC236}">
                <a16:creationId xmlns:a16="http://schemas.microsoft.com/office/drawing/2014/main" id="{BA638409-2CEC-9C4A-BF09-326C2D7044B8}"/>
              </a:ext>
            </a:extLst>
          </p:cNvPr>
          <p:cNvPicPr>
            <a:picLocks noChangeAspect="1"/>
          </p:cNvPicPr>
          <p:nvPr/>
        </p:nvPicPr>
        <p:blipFill>
          <a:blip r:embed="rId3"/>
          <a:stretch>
            <a:fillRect/>
          </a:stretch>
        </p:blipFill>
        <p:spPr>
          <a:xfrm>
            <a:off x="1043039" y="2908071"/>
            <a:ext cx="2586919" cy="3560133"/>
          </a:xfrm>
          <a:prstGeom prst="rect">
            <a:avLst/>
          </a:prstGeom>
        </p:spPr>
      </p:pic>
      <p:sp>
        <p:nvSpPr>
          <p:cNvPr id="7" name="Down Arrow 6">
            <a:extLst>
              <a:ext uri="{FF2B5EF4-FFF2-40B4-BE49-F238E27FC236}">
                <a16:creationId xmlns:a16="http://schemas.microsoft.com/office/drawing/2014/main" id="{8F50529E-33D9-D043-BE74-571C8DBC7A2A}"/>
              </a:ext>
            </a:extLst>
          </p:cNvPr>
          <p:cNvSpPr/>
          <p:nvPr/>
        </p:nvSpPr>
        <p:spPr>
          <a:xfrm rot="16905270" flipH="1">
            <a:off x="6749964" y="2266863"/>
            <a:ext cx="400417" cy="62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8" name="Down Arrow 7">
            <a:extLst>
              <a:ext uri="{FF2B5EF4-FFF2-40B4-BE49-F238E27FC236}">
                <a16:creationId xmlns:a16="http://schemas.microsoft.com/office/drawing/2014/main" id="{1E61D2B4-A62F-4748-803F-E1F4D15DB816}"/>
              </a:ext>
            </a:extLst>
          </p:cNvPr>
          <p:cNvSpPr/>
          <p:nvPr/>
        </p:nvSpPr>
        <p:spPr>
          <a:xfrm rot="5400000" flipH="1">
            <a:off x="4257424" y="4377541"/>
            <a:ext cx="400417" cy="62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 name="TextBox 8">
            <a:extLst>
              <a:ext uri="{FF2B5EF4-FFF2-40B4-BE49-F238E27FC236}">
                <a16:creationId xmlns:a16="http://schemas.microsoft.com/office/drawing/2014/main" id="{68ABEA76-26D0-AD45-9155-32712AC75BE9}"/>
              </a:ext>
            </a:extLst>
          </p:cNvPr>
          <p:cNvSpPr txBox="1"/>
          <p:nvPr/>
        </p:nvSpPr>
        <p:spPr>
          <a:xfrm>
            <a:off x="5285307" y="3795503"/>
            <a:ext cx="4909458" cy="2031325"/>
          </a:xfrm>
          <a:prstGeom prst="rect">
            <a:avLst/>
          </a:prstGeom>
          <a:noFill/>
        </p:spPr>
        <p:txBody>
          <a:bodyPr wrap="square" rtlCol="0">
            <a:spAutoFit/>
          </a:bodyPr>
          <a:lstStyle/>
          <a:p>
            <a:r>
              <a:rPr lang="en-FR" dirty="0"/>
              <a:t>Chaque table servant à </a:t>
            </a:r>
            <a:r>
              <a:rPr lang="en-FR" b="1" dirty="0"/>
              <a:t>enregistrer des données sous forme d’un tableau </a:t>
            </a:r>
            <a:r>
              <a:rPr lang="en-FR" dirty="0"/>
              <a:t>nous avons via Sequelize mis en place des </a:t>
            </a:r>
            <a:r>
              <a:rPr lang="en-FR" b="1" dirty="0"/>
              <a:t>modèles</a:t>
            </a:r>
            <a:r>
              <a:rPr lang="en-FR" dirty="0"/>
              <a:t> dans des fichiers dédiés, qui seront </a:t>
            </a:r>
            <a:r>
              <a:rPr lang="en-FR" b="1" dirty="0"/>
              <a:t>utilisées lors des requêtes </a:t>
            </a:r>
            <a:r>
              <a:rPr lang="en-FR" dirty="0"/>
              <a:t>renseignées dans notre API. Ici le modèle concernant la table contenant les posts.</a:t>
            </a:r>
          </a:p>
        </p:txBody>
      </p:sp>
      <p:pic>
        <p:nvPicPr>
          <p:cNvPr id="10" name="Graphic 9" descr="Arrow Slight curve">
            <a:extLst>
              <a:ext uri="{FF2B5EF4-FFF2-40B4-BE49-F238E27FC236}">
                <a16:creationId xmlns:a16="http://schemas.microsoft.com/office/drawing/2014/main" id="{161E6A08-F524-DE47-B1D7-608B4413E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171798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C5D27-6510-BD48-9529-57C690103EA2}"/>
              </a:ext>
            </a:extLst>
          </p:cNvPr>
          <p:cNvPicPr>
            <a:picLocks noChangeAspect="1"/>
          </p:cNvPicPr>
          <p:nvPr/>
        </p:nvPicPr>
        <p:blipFill>
          <a:blip r:embed="rId2"/>
          <a:stretch>
            <a:fillRect/>
          </a:stretch>
        </p:blipFill>
        <p:spPr>
          <a:xfrm>
            <a:off x="1082223" y="1338943"/>
            <a:ext cx="1497692" cy="1497692"/>
          </a:xfrm>
          <a:prstGeom prst="rect">
            <a:avLst/>
          </a:prstGeom>
        </p:spPr>
      </p:pic>
      <p:sp>
        <p:nvSpPr>
          <p:cNvPr id="4" name="TextBox 3">
            <a:extLst>
              <a:ext uri="{FF2B5EF4-FFF2-40B4-BE49-F238E27FC236}">
                <a16:creationId xmlns:a16="http://schemas.microsoft.com/office/drawing/2014/main" id="{D4B2306B-43E7-A348-BD54-F0F466DA167F}"/>
              </a:ext>
            </a:extLst>
          </p:cNvPr>
          <p:cNvSpPr txBox="1"/>
          <p:nvPr/>
        </p:nvSpPr>
        <p:spPr>
          <a:xfrm>
            <a:off x="3265714" y="1338943"/>
            <a:ext cx="7260772" cy="4524315"/>
          </a:xfrm>
          <a:prstGeom prst="rect">
            <a:avLst/>
          </a:prstGeom>
          <a:noFill/>
        </p:spPr>
        <p:txBody>
          <a:bodyPr wrap="square" rtlCol="0">
            <a:spAutoFit/>
          </a:bodyPr>
          <a:lstStyle/>
          <a:p>
            <a:r>
              <a:rPr lang="en-FR" dirty="0"/>
              <a:t>Notre serveur communique avec la base de données, </a:t>
            </a:r>
            <a:r>
              <a:rPr lang="en-FR" b="1" dirty="0"/>
              <a:t>mais il doit être en mesure de faire la passerelle entre cette dernière et la partie client</a:t>
            </a:r>
            <a:r>
              <a:rPr lang="en-FR" dirty="0"/>
              <a:t>, c’est là que </a:t>
            </a:r>
            <a:r>
              <a:rPr lang="en-FR" b="1" dirty="0"/>
              <a:t>l’API</a:t>
            </a:r>
            <a:r>
              <a:rPr lang="en-FR" dirty="0"/>
              <a:t> rentre en jeu.</a:t>
            </a:r>
          </a:p>
          <a:p>
            <a:endParaRPr lang="en-FR" dirty="0"/>
          </a:p>
          <a:p>
            <a:r>
              <a:rPr lang="en-FR" dirty="0"/>
              <a:t>Nous la mettons en place par l’intermédiaire de fichiers </a:t>
            </a:r>
            <a:r>
              <a:rPr lang="en-FR" b="1" dirty="0"/>
              <a:t>routes</a:t>
            </a:r>
            <a:r>
              <a:rPr lang="en-FR" dirty="0"/>
              <a:t> et </a:t>
            </a:r>
            <a:r>
              <a:rPr lang="en-FR" b="1" dirty="0"/>
              <a:t>controllers</a:t>
            </a:r>
            <a:r>
              <a:rPr lang="en-FR" dirty="0"/>
              <a:t>. </a:t>
            </a:r>
          </a:p>
          <a:p>
            <a:endParaRPr lang="en-FR" dirty="0"/>
          </a:p>
          <a:p>
            <a:r>
              <a:rPr lang="en-FR" dirty="0"/>
              <a:t>Les </a:t>
            </a:r>
            <a:r>
              <a:rPr lang="en-FR" b="1" dirty="0"/>
              <a:t>routes</a:t>
            </a:r>
            <a:r>
              <a:rPr lang="en-FR" dirty="0"/>
              <a:t> permettant de </a:t>
            </a:r>
            <a:r>
              <a:rPr lang="en-FR" b="1" dirty="0"/>
              <a:t>renseigner les diverses opérations CRUD</a:t>
            </a:r>
            <a:r>
              <a:rPr lang="en-FR" dirty="0"/>
              <a:t> par un </a:t>
            </a:r>
            <a:r>
              <a:rPr lang="en-FR" b="1" dirty="0"/>
              <a:t>verb HTTP </a:t>
            </a:r>
            <a:r>
              <a:rPr lang="en-FR" dirty="0"/>
              <a:t>(Post, Get, …) et une </a:t>
            </a:r>
            <a:r>
              <a:rPr lang="en-FR" b="1" dirty="0"/>
              <a:t>URI</a:t>
            </a:r>
            <a:r>
              <a:rPr lang="en-FR" dirty="0"/>
              <a:t> pointant vers la ressource demandée (l’affichage d’un post précis par exemple).</a:t>
            </a:r>
          </a:p>
          <a:p>
            <a:endParaRPr lang="en-FR" dirty="0"/>
          </a:p>
          <a:p>
            <a:r>
              <a:rPr lang="en-FR" dirty="0"/>
              <a:t>Les </a:t>
            </a:r>
            <a:r>
              <a:rPr lang="en-FR" b="1" dirty="0"/>
              <a:t>controllers</a:t>
            </a:r>
            <a:r>
              <a:rPr lang="en-FR" dirty="0"/>
              <a:t> quant à eux sont </a:t>
            </a:r>
            <a:r>
              <a:rPr lang="en-FR" b="1" dirty="0"/>
              <a:t>liés aux routes </a:t>
            </a:r>
            <a:r>
              <a:rPr lang="en-FR" dirty="0"/>
              <a:t>et comportent pour chaque route une </a:t>
            </a:r>
            <a:r>
              <a:rPr lang="en-FR" b="1" dirty="0"/>
              <a:t>requête précise permettant de récuperer ou de transmettre des informations</a:t>
            </a:r>
            <a:r>
              <a:rPr lang="en-FR" dirty="0"/>
              <a:t>, du frontend et de la base de données.</a:t>
            </a:r>
          </a:p>
        </p:txBody>
      </p:sp>
      <p:pic>
        <p:nvPicPr>
          <p:cNvPr id="5" name="Graphic 4" descr="Arrow Slight curve">
            <a:extLst>
              <a:ext uri="{FF2B5EF4-FFF2-40B4-BE49-F238E27FC236}">
                <a16:creationId xmlns:a16="http://schemas.microsoft.com/office/drawing/2014/main" id="{01ED43F4-72E2-9B41-85A1-4ABCEEED3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2815844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1A3240-32F0-1E43-9644-23B976D8B2DB}"/>
              </a:ext>
            </a:extLst>
          </p:cNvPr>
          <p:cNvSpPr txBox="1"/>
          <p:nvPr/>
        </p:nvSpPr>
        <p:spPr>
          <a:xfrm>
            <a:off x="1442357" y="1164771"/>
            <a:ext cx="9307286" cy="369332"/>
          </a:xfrm>
          <a:prstGeom prst="rect">
            <a:avLst/>
          </a:prstGeom>
          <a:noFill/>
        </p:spPr>
        <p:txBody>
          <a:bodyPr wrap="square" rtlCol="0">
            <a:spAutoFit/>
          </a:bodyPr>
          <a:lstStyle/>
          <a:p>
            <a:r>
              <a:rPr lang="en-FR" dirty="0"/>
              <a:t>Voici un exemple pour situer le rôle des fichiers routes et des fichiers controllers. </a:t>
            </a:r>
          </a:p>
        </p:txBody>
      </p:sp>
      <p:pic>
        <p:nvPicPr>
          <p:cNvPr id="4" name="Picture 3">
            <a:extLst>
              <a:ext uri="{FF2B5EF4-FFF2-40B4-BE49-F238E27FC236}">
                <a16:creationId xmlns:a16="http://schemas.microsoft.com/office/drawing/2014/main" id="{50CEF343-2DB5-A247-A304-63A9D9DDCF2B}"/>
              </a:ext>
            </a:extLst>
          </p:cNvPr>
          <p:cNvPicPr>
            <a:picLocks noChangeAspect="1"/>
          </p:cNvPicPr>
          <p:nvPr/>
        </p:nvPicPr>
        <p:blipFill>
          <a:blip r:embed="rId2"/>
          <a:stretch>
            <a:fillRect/>
          </a:stretch>
        </p:blipFill>
        <p:spPr>
          <a:xfrm>
            <a:off x="3812647" y="1854866"/>
            <a:ext cx="4566703" cy="3388783"/>
          </a:xfrm>
          <a:prstGeom prst="rect">
            <a:avLst/>
          </a:prstGeom>
        </p:spPr>
      </p:pic>
      <p:sp>
        <p:nvSpPr>
          <p:cNvPr id="7" name="TextBox 6">
            <a:extLst>
              <a:ext uri="{FF2B5EF4-FFF2-40B4-BE49-F238E27FC236}">
                <a16:creationId xmlns:a16="http://schemas.microsoft.com/office/drawing/2014/main" id="{FF46D85F-45F8-B749-83F2-5869FADE9E33}"/>
              </a:ext>
            </a:extLst>
          </p:cNvPr>
          <p:cNvSpPr txBox="1"/>
          <p:nvPr/>
        </p:nvSpPr>
        <p:spPr>
          <a:xfrm>
            <a:off x="1442357" y="5564412"/>
            <a:ext cx="9307285" cy="923330"/>
          </a:xfrm>
          <a:prstGeom prst="rect">
            <a:avLst/>
          </a:prstGeom>
          <a:noFill/>
        </p:spPr>
        <p:txBody>
          <a:bodyPr wrap="square" rtlCol="0">
            <a:spAutoFit/>
          </a:bodyPr>
          <a:lstStyle/>
          <a:p>
            <a:r>
              <a:rPr lang="en-FR" dirty="0"/>
              <a:t>Ici le fichier routes regroupant les chemins concernant les opérations liées aux posts, commentaires, et likes, utilisant des plugins additionnels pour la sécurisation des routes par exemple.</a:t>
            </a:r>
          </a:p>
        </p:txBody>
      </p:sp>
      <p:pic>
        <p:nvPicPr>
          <p:cNvPr id="8" name="Graphic 7" descr="Arrow Slight curve">
            <a:extLst>
              <a:ext uri="{FF2B5EF4-FFF2-40B4-BE49-F238E27FC236}">
                <a16:creationId xmlns:a16="http://schemas.microsoft.com/office/drawing/2014/main" id="{B9A5B332-4101-8449-A7A8-38A98EF65B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411479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7451F-59E2-9844-8362-5C6ED0EFFB64}"/>
              </a:ext>
            </a:extLst>
          </p:cNvPr>
          <p:cNvPicPr>
            <a:picLocks noChangeAspect="1"/>
          </p:cNvPicPr>
          <p:nvPr/>
        </p:nvPicPr>
        <p:blipFill>
          <a:blip r:embed="rId2"/>
          <a:stretch>
            <a:fillRect/>
          </a:stretch>
        </p:blipFill>
        <p:spPr>
          <a:xfrm>
            <a:off x="1066800" y="792389"/>
            <a:ext cx="4930804" cy="5273221"/>
          </a:xfrm>
          <a:prstGeom prst="rect">
            <a:avLst/>
          </a:prstGeom>
        </p:spPr>
      </p:pic>
      <p:sp>
        <p:nvSpPr>
          <p:cNvPr id="4" name="TextBox 3">
            <a:extLst>
              <a:ext uri="{FF2B5EF4-FFF2-40B4-BE49-F238E27FC236}">
                <a16:creationId xmlns:a16="http://schemas.microsoft.com/office/drawing/2014/main" id="{228B3B76-6691-EE45-9A40-82BCE03866CD}"/>
              </a:ext>
            </a:extLst>
          </p:cNvPr>
          <p:cNvSpPr txBox="1"/>
          <p:nvPr/>
        </p:nvSpPr>
        <p:spPr>
          <a:xfrm>
            <a:off x="6585855" y="1305340"/>
            <a:ext cx="4930803" cy="4247317"/>
          </a:xfrm>
          <a:prstGeom prst="rect">
            <a:avLst/>
          </a:prstGeom>
          <a:noFill/>
        </p:spPr>
        <p:txBody>
          <a:bodyPr wrap="square" rtlCol="0">
            <a:spAutoFit/>
          </a:bodyPr>
          <a:lstStyle/>
          <a:p>
            <a:r>
              <a:rPr lang="en-FR" dirty="0"/>
              <a:t>Ici l’extrait d’un fichier </a:t>
            </a:r>
            <a:r>
              <a:rPr lang="en-FR" b="1" dirty="0"/>
              <a:t>controller</a:t>
            </a:r>
            <a:r>
              <a:rPr lang="en-FR" dirty="0"/>
              <a:t>, où l’on voit une partie du </a:t>
            </a:r>
            <a:r>
              <a:rPr lang="en-FR" b="1" dirty="0"/>
              <a:t>middleware</a:t>
            </a:r>
            <a:r>
              <a:rPr lang="en-FR" dirty="0"/>
              <a:t> traitant la requête de création de post.</a:t>
            </a:r>
          </a:p>
          <a:p>
            <a:r>
              <a:rPr lang="en-FR" dirty="0"/>
              <a:t>Celle ci sera </a:t>
            </a:r>
            <a:r>
              <a:rPr lang="en-FR" b="1" dirty="0"/>
              <a:t>appelée dès lors qu’un utilisateur créra un post</a:t>
            </a:r>
            <a:r>
              <a:rPr lang="en-FR" dirty="0"/>
              <a:t>, la base de données </a:t>
            </a:r>
            <a:r>
              <a:rPr lang="en-FR" b="1" dirty="0"/>
              <a:t>sera consultée pour trouver l’utilisateur correspondant </a:t>
            </a:r>
            <a:r>
              <a:rPr lang="en-FR" dirty="0"/>
              <a:t>puis l’image (si présente) sera enregistrée sur le serveur, ainsi que toute les informations liées au post seront transmises à notre base de données, sous forme d’une </a:t>
            </a:r>
            <a:r>
              <a:rPr lang="en-FR" b="1" dirty="0"/>
              <a:t>nouvelle entrée dans la table Posts.</a:t>
            </a:r>
          </a:p>
          <a:p>
            <a:r>
              <a:rPr lang="en-FR" dirty="0"/>
              <a:t>Un </a:t>
            </a:r>
            <a:r>
              <a:rPr lang="en-FR" b="1" dirty="0"/>
              <a:t>retour est bien entendu transmis </a:t>
            </a:r>
            <a:r>
              <a:rPr lang="en-FR" dirty="0"/>
              <a:t>en cas de succès ou d’échec, et cela pour </a:t>
            </a:r>
            <a:r>
              <a:rPr lang="en-FR" b="1" dirty="0"/>
              <a:t>toutes les requêtes disponibles</a:t>
            </a:r>
            <a:r>
              <a:rPr lang="en-FR" dirty="0"/>
              <a:t>.</a:t>
            </a:r>
          </a:p>
        </p:txBody>
      </p:sp>
      <p:pic>
        <p:nvPicPr>
          <p:cNvPr id="5" name="Graphic 4" descr="Arrow Slight curve">
            <a:extLst>
              <a:ext uri="{FF2B5EF4-FFF2-40B4-BE49-F238E27FC236}">
                <a16:creationId xmlns:a16="http://schemas.microsoft.com/office/drawing/2014/main" id="{EB39362B-E608-BE41-9A0D-43174C2093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3318025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62BAB-2D2D-CC43-BB5D-52B5350A0C43}"/>
              </a:ext>
            </a:extLst>
          </p:cNvPr>
          <p:cNvSpPr txBox="1"/>
          <p:nvPr/>
        </p:nvSpPr>
        <p:spPr>
          <a:xfrm>
            <a:off x="1502228" y="1582340"/>
            <a:ext cx="9187543" cy="3693319"/>
          </a:xfrm>
          <a:prstGeom prst="rect">
            <a:avLst/>
          </a:prstGeom>
          <a:noFill/>
        </p:spPr>
        <p:txBody>
          <a:bodyPr wrap="square" rtlCol="0">
            <a:spAutoFit/>
          </a:bodyPr>
          <a:lstStyle/>
          <a:p>
            <a:r>
              <a:rPr lang="en-FR" dirty="0"/>
              <a:t>Dernier point et pas des moindre concernant notre partie backend. </a:t>
            </a:r>
          </a:p>
          <a:p>
            <a:r>
              <a:rPr lang="en-FR" b="1" dirty="0"/>
              <a:t>Celle ci est sécurisée en de nombreux points </a:t>
            </a:r>
            <a:r>
              <a:rPr lang="en-FR" dirty="0"/>
              <a:t>via : </a:t>
            </a:r>
          </a:p>
          <a:p>
            <a:pPr lvl="1"/>
            <a:endParaRPr lang="en-FR" dirty="0"/>
          </a:p>
          <a:p>
            <a:pPr marL="742950" lvl="1" indent="-285750">
              <a:buFont typeface="Wingdings" pitchFamily="2" charset="2"/>
              <a:buChar char="Ø"/>
            </a:pPr>
            <a:r>
              <a:rPr lang="en-FR" dirty="0"/>
              <a:t>L’utilisation d’un </a:t>
            </a:r>
            <a:r>
              <a:rPr lang="en-FR" b="1" dirty="0"/>
              <a:t>token d’authentification </a:t>
            </a:r>
            <a:r>
              <a:rPr lang="en-FR" dirty="0"/>
              <a:t>livré à la connexion d’un utilisateur, et </a:t>
            </a:r>
            <a:r>
              <a:rPr lang="en-FR" b="1" dirty="0"/>
              <a:t>accompagnant chaque opération </a:t>
            </a:r>
            <a:r>
              <a:rPr lang="en-FR" dirty="0"/>
              <a:t>de ce dernier, sans lui l’opération échouera. </a:t>
            </a:r>
          </a:p>
          <a:p>
            <a:pPr marL="742950" lvl="1" indent="-285750">
              <a:buFont typeface="Wingdings" pitchFamily="2" charset="2"/>
              <a:buChar char="Ø"/>
            </a:pPr>
            <a:r>
              <a:rPr lang="en-FR" b="1" dirty="0"/>
              <a:t>L’obligation d’employer un mot de passe fort</a:t>
            </a:r>
            <a:r>
              <a:rPr lang="en-FR" dirty="0"/>
              <a:t>, dictée par un plugin dédié.</a:t>
            </a:r>
          </a:p>
          <a:p>
            <a:pPr marL="742950" lvl="1" indent="-285750">
              <a:buFont typeface="Wingdings" pitchFamily="2" charset="2"/>
              <a:buChar char="Ø"/>
            </a:pPr>
            <a:r>
              <a:rPr lang="en-FR" dirty="0"/>
              <a:t>La mise en place d’un </a:t>
            </a:r>
            <a:r>
              <a:rPr lang="en-FR" b="1" dirty="0"/>
              <a:t>regex régulant le format des adresses mails</a:t>
            </a:r>
            <a:r>
              <a:rPr lang="en-FR" dirty="0"/>
              <a:t>. </a:t>
            </a:r>
          </a:p>
          <a:p>
            <a:pPr marL="742950" lvl="1" indent="-285750">
              <a:buFont typeface="Wingdings" pitchFamily="2" charset="2"/>
              <a:buChar char="Ø"/>
            </a:pPr>
            <a:r>
              <a:rPr lang="en-FR" dirty="0"/>
              <a:t>L’emploi du plugin </a:t>
            </a:r>
            <a:r>
              <a:rPr lang="en-FR" b="1" dirty="0"/>
              <a:t>Helmet</a:t>
            </a:r>
            <a:r>
              <a:rPr lang="en-FR" dirty="0"/>
              <a:t> rajoutant des règles dans les en-têtes, permettant un </a:t>
            </a:r>
            <a:r>
              <a:rPr lang="en-FR" b="1" dirty="0"/>
              <a:t>meilleur rempart face aux vulnérabilités </a:t>
            </a:r>
            <a:r>
              <a:rPr lang="en-FR" dirty="0"/>
              <a:t>les plus connues du Web.</a:t>
            </a:r>
          </a:p>
          <a:p>
            <a:pPr marL="742950" lvl="1" indent="-285750">
              <a:buFont typeface="Wingdings" pitchFamily="2" charset="2"/>
              <a:buChar char="Ø"/>
            </a:pPr>
            <a:r>
              <a:rPr lang="en-FR" dirty="0"/>
              <a:t>Un </a:t>
            </a:r>
            <a:r>
              <a:rPr lang="en-FR" b="1" dirty="0"/>
              <a:t>limiter</a:t>
            </a:r>
            <a:r>
              <a:rPr lang="en-FR" dirty="0"/>
              <a:t> est également présent, afin de </a:t>
            </a:r>
            <a:r>
              <a:rPr lang="en-FR" b="1" dirty="0"/>
              <a:t>bloquer</a:t>
            </a:r>
            <a:r>
              <a:rPr lang="en-FR" dirty="0"/>
              <a:t> une adresse IP durant un certain laps de temps en </a:t>
            </a:r>
            <a:r>
              <a:rPr lang="en-FR" b="1" dirty="0"/>
              <a:t>cas de tentatives répétées de connexion</a:t>
            </a:r>
            <a:r>
              <a:rPr lang="en-FR" dirty="0"/>
              <a:t>.</a:t>
            </a:r>
          </a:p>
        </p:txBody>
      </p:sp>
    </p:spTree>
    <p:extLst>
      <p:ext uri="{BB962C8B-B14F-4D97-AF65-F5344CB8AC3E}">
        <p14:creationId xmlns:p14="http://schemas.microsoft.com/office/powerpoint/2010/main" val="3817848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8A23-EDDC-8C4B-8A37-77DAFA4E6A93}"/>
              </a:ext>
            </a:extLst>
          </p:cNvPr>
          <p:cNvSpPr>
            <a:spLocks noGrp="1"/>
          </p:cNvSpPr>
          <p:nvPr>
            <p:ph type="title"/>
          </p:nvPr>
        </p:nvSpPr>
        <p:spPr/>
        <p:txBody>
          <a:bodyPr/>
          <a:lstStyle/>
          <a:p>
            <a:r>
              <a:rPr lang="en-FR" dirty="0"/>
              <a:t>Frontend: structure</a:t>
            </a:r>
          </a:p>
        </p:txBody>
      </p:sp>
      <p:sp>
        <p:nvSpPr>
          <p:cNvPr id="4" name="TextBox 3">
            <a:extLst>
              <a:ext uri="{FF2B5EF4-FFF2-40B4-BE49-F238E27FC236}">
                <a16:creationId xmlns:a16="http://schemas.microsoft.com/office/drawing/2014/main" id="{D0B6420E-76DC-B347-9679-F85E3FB376A9}"/>
              </a:ext>
            </a:extLst>
          </p:cNvPr>
          <p:cNvSpPr txBox="1"/>
          <p:nvPr/>
        </p:nvSpPr>
        <p:spPr>
          <a:xfrm>
            <a:off x="1480457" y="2623458"/>
            <a:ext cx="7532914" cy="3970318"/>
          </a:xfrm>
          <a:prstGeom prst="rect">
            <a:avLst/>
          </a:prstGeom>
          <a:noFill/>
        </p:spPr>
        <p:txBody>
          <a:bodyPr wrap="square" rtlCol="0">
            <a:spAutoFit/>
          </a:bodyPr>
          <a:lstStyle/>
          <a:p>
            <a:r>
              <a:rPr lang="en-GB" dirty="0"/>
              <a:t>L</a:t>
            </a:r>
            <a:r>
              <a:rPr lang="en-FR" dirty="0"/>
              <a:t>a mise en place de la partie client / frontend peut demander une </a:t>
            </a:r>
            <a:r>
              <a:rPr lang="en-FR" b="1" dirty="0"/>
              <a:t>structure qui peut s’avérer complexe </a:t>
            </a:r>
            <a:r>
              <a:rPr lang="en-FR" dirty="0"/>
              <a:t>et </a:t>
            </a:r>
            <a:r>
              <a:rPr lang="en-FR" b="1" dirty="0"/>
              <a:t>difficile à maintenir </a:t>
            </a:r>
            <a:r>
              <a:rPr lang="en-FR" dirty="0"/>
              <a:t>compte tenu des </a:t>
            </a:r>
            <a:r>
              <a:rPr lang="en-FR" b="1" dirty="0"/>
              <a:t>nombreux éléments </a:t>
            </a:r>
            <a:r>
              <a:rPr lang="en-FR" dirty="0"/>
              <a:t>qui la compose (affichage des posts, modales, relations entre les divers éléments, maintien de données, …)</a:t>
            </a:r>
          </a:p>
          <a:p>
            <a:endParaRPr lang="en-FR" dirty="0"/>
          </a:p>
          <a:p>
            <a:r>
              <a:rPr lang="en-FR" dirty="0"/>
              <a:t>En partant de ce constat nous avons opté pour l’utilisation d’un </a:t>
            </a:r>
            <a:r>
              <a:rPr lang="en-FR" b="1" dirty="0"/>
              <a:t>framework Javascript</a:t>
            </a:r>
            <a:r>
              <a:rPr lang="en-FR" dirty="0"/>
              <a:t>, et plus particulièrement de </a:t>
            </a:r>
            <a:r>
              <a:rPr lang="en-FR" b="1" dirty="0"/>
              <a:t>Vue.Js </a:t>
            </a:r>
            <a:r>
              <a:rPr lang="en-FR" dirty="0"/>
              <a:t>et de son gestionnaire d’état </a:t>
            </a:r>
            <a:r>
              <a:rPr lang="en-FR" b="1" dirty="0"/>
              <a:t>Vuex</a:t>
            </a:r>
            <a:r>
              <a:rPr lang="en-FR" dirty="0"/>
              <a:t>.</a:t>
            </a:r>
          </a:p>
          <a:p>
            <a:endParaRPr lang="en-FR" dirty="0"/>
          </a:p>
          <a:p>
            <a:r>
              <a:rPr lang="en-FR" dirty="0"/>
              <a:t>Couplés à une </a:t>
            </a:r>
            <a:r>
              <a:rPr lang="en-FR" b="1" dirty="0"/>
              <a:t>structure de fichiers logique</a:t>
            </a:r>
            <a:r>
              <a:rPr lang="en-FR" dirty="0"/>
              <a:t>, et à l’emploi d’un </a:t>
            </a:r>
            <a:r>
              <a:rPr lang="en-FR" b="1" dirty="0"/>
              <a:t>framework CSS </a:t>
            </a:r>
            <a:r>
              <a:rPr lang="en-FR" dirty="0"/>
              <a:t>tel que </a:t>
            </a:r>
            <a:r>
              <a:rPr lang="en-FR" b="1" dirty="0"/>
              <a:t>Tailwind</a:t>
            </a:r>
            <a:r>
              <a:rPr lang="en-FR" dirty="0"/>
              <a:t> la construction du frontend a été rendue plus </a:t>
            </a:r>
            <a:r>
              <a:rPr lang="en-FR" b="1" dirty="0"/>
              <a:t>fluide</a:t>
            </a:r>
            <a:r>
              <a:rPr lang="en-FR" dirty="0"/>
              <a:t>, et sera tout autant </a:t>
            </a:r>
            <a:r>
              <a:rPr lang="en-FR" b="1" dirty="0"/>
              <a:t>maintainable dans le temps</a:t>
            </a:r>
            <a:r>
              <a:rPr lang="en-FR" dirty="0"/>
              <a:t>.</a:t>
            </a:r>
          </a:p>
        </p:txBody>
      </p:sp>
      <p:pic>
        <p:nvPicPr>
          <p:cNvPr id="5" name="Picture 4">
            <a:extLst>
              <a:ext uri="{FF2B5EF4-FFF2-40B4-BE49-F238E27FC236}">
                <a16:creationId xmlns:a16="http://schemas.microsoft.com/office/drawing/2014/main" id="{5907C93E-7121-D543-8E07-320259BBE790}"/>
              </a:ext>
            </a:extLst>
          </p:cNvPr>
          <p:cNvPicPr>
            <a:picLocks noChangeAspect="1"/>
          </p:cNvPicPr>
          <p:nvPr/>
        </p:nvPicPr>
        <p:blipFill>
          <a:blip r:embed="rId2"/>
          <a:stretch>
            <a:fillRect/>
          </a:stretch>
        </p:blipFill>
        <p:spPr>
          <a:xfrm flipH="1">
            <a:off x="9013371" y="2623458"/>
            <a:ext cx="2381488" cy="2381488"/>
          </a:xfrm>
          <a:prstGeom prst="rect">
            <a:avLst/>
          </a:prstGeom>
        </p:spPr>
      </p:pic>
      <p:pic>
        <p:nvPicPr>
          <p:cNvPr id="7" name="Picture 6">
            <a:extLst>
              <a:ext uri="{FF2B5EF4-FFF2-40B4-BE49-F238E27FC236}">
                <a16:creationId xmlns:a16="http://schemas.microsoft.com/office/drawing/2014/main" id="{79B30F1F-C347-104B-98F3-B46B5A0853F6}"/>
              </a:ext>
            </a:extLst>
          </p:cNvPr>
          <p:cNvPicPr>
            <a:picLocks noChangeAspect="1"/>
          </p:cNvPicPr>
          <p:nvPr/>
        </p:nvPicPr>
        <p:blipFill>
          <a:blip r:embed="rId3"/>
          <a:stretch>
            <a:fillRect/>
          </a:stretch>
        </p:blipFill>
        <p:spPr>
          <a:xfrm>
            <a:off x="9655682" y="5004946"/>
            <a:ext cx="1204686" cy="1204686"/>
          </a:xfrm>
          <a:prstGeom prst="rect">
            <a:avLst/>
          </a:prstGeom>
        </p:spPr>
      </p:pic>
      <p:pic>
        <p:nvPicPr>
          <p:cNvPr id="8" name="Graphic 7" descr="Arrow Slight curve">
            <a:extLst>
              <a:ext uri="{FF2B5EF4-FFF2-40B4-BE49-F238E27FC236}">
                <a16:creationId xmlns:a16="http://schemas.microsoft.com/office/drawing/2014/main" id="{F7CDB13C-C8FC-674A-841A-01BD9E6F84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410367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3BF7A3-2EDB-0E47-8039-42F2D2E729DC}"/>
              </a:ext>
            </a:extLst>
          </p:cNvPr>
          <p:cNvPicPr>
            <a:picLocks noChangeAspect="1"/>
          </p:cNvPicPr>
          <p:nvPr/>
        </p:nvPicPr>
        <p:blipFill>
          <a:blip r:embed="rId2"/>
          <a:stretch>
            <a:fillRect/>
          </a:stretch>
        </p:blipFill>
        <p:spPr>
          <a:xfrm>
            <a:off x="873924" y="564448"/>
            <a:ext cx="2304705" cy="5729104"/>
          </a:xfrm>
          <a:prstGeom prst="rect">
            <a:avLst/>
          </a:prstGeom>
        </p:spPr>
      </p:pic>
      <p:sp>
        <p:nvSpPr>
          <p:cNvPr id="4" name="TextBox 3">
            <a:extLst>
              <a:ext uri="{FF2B5EF4-FFF2-40B4-BE49-F238E27FC236}">
                <a16:creationId xmlns:a16="http://schemas.microsoft.com/office/drawing/2014/main" id="{BCDB06F7-1815-6C47-8C68-E1FCF4C3A5CA}"/>
              </a:ext>
            </a:extLst>
          </p:cNvPr>
          <p:cNvSpPr txBox="1"/>
          <p:nvPr/>
        </p:nvSpPr>
        <p:spPr>
          <a:xfrm>
            <a:off x="3744685" y="1028343"/>
            <a:ext cx="7424058" cy="5078313"/>
          </a:xfrm>
          <a:prstGeom prst="rect">
            <a:avLst/>
          </a:prstGeom>
          <a:noFill/>
        </p:spPr>
        <p:txBody>
          <a:bodyPr wrap="square" rtlCol="0">
            <a:spAutoFit/>
          </a:bodyPr>
          <a:lstStyle/>
          <a:p>
            <a:r>
              <a:rPr lang="en-FR" dirty="0"/>
              <a:t>Voici un aperçu de la structure du frontend :</a:t>
            </a:r>
          </a:p>
          <a:p>
            <a:endParaRPr lang="en-FR" dirty="0"/>
          </a:p>
          <a:p>
            <a:pPr marL="742950" lvl="1" indent="-285750">
              <a:buFont typeface="Wingdings" pitchFamily="2" charset="2"/>
              <a:buChar char="Ø"/>
            </a:pPr>
            <a:r>
              <a:rPr lang="en-FR" dirty="0"/>
              <a:t>Le dossier </a:t>
            </a:r>
            <a:r>
              <a:rPr lang="en-FR" b="1" dirty="0"/>
              <a:t>views</a:t>
            </a:r>
            <a:r>
              <a:rPr lang="en-FR" dirty="0"/>
              <a:t> comporte les </a:t>
            </a:r>
            <a:r>
              <a:rPr lang="en-FR" b="1" dirty="0"/>
              <a:t>pages principales </a:t>
            </a:r>
            <a:r>
              <a:rPr lang="en-FR" dirty="0"/>
              <a:t>de notre application, dépendant du fichier </a:t>
            </a:r>
            <a:r>
              <a:rPr lang="en-FR" b="1" dirty="0"/>
              <a:t>App.vue</a:t>
            </a:r>
            <a:r>
              <a:rPr lang="en-FR" dirty="0"/>
              <a:t>, qui fait office de “conteneur” pour l’ensemble de l’application. </a:t>
            </a:r>
          </a:p>
          <a:p>
            <a:pPr marL="742950" lvl="1" indent="-285750">
              <a:buFont typeface="Wingdings" pitchFamily="2" charset="2"/>
              <a:buChar char="Ø"/>
            </a:pPr>
            <a:r>
              <a:rPr lang="en-FR" dirty="0"/>
              <a:t>Le dossier </a:t>
            </a:r>
            <a:r>
              <a:rPr lang="en-FR" b="1" dirty="0"/>
              <a:t>components</a:t>
            </a:r>
            <a:r>
              <a:rPr lang="en-FR" dirty="0"/>
              <a:t> regroupe des </a:t>
            </a:r>
            <a:r>
              <a:rPr lang="en-FR" b="1" dirty="0"/>
              <a:t>composants réutilisables</a:t>
            </a:r>
            <a:r>
              <a:rPr lang="en-FR" dirty="0"/>
              <a:t> qui seront gréffés à nos pages, comme une modale permettant de modifier un post par exemple.</a:t>
            </a:r>
          </a:p>
          <a:p>
            <a:pPr marL="742950" lvl="1" indent="-285750">
              <a:buFont typeface="Wingdings" pitchFamily="2" charset="2"/>
              <a:buChar char="Ø"/>
            </a:pPr>
            <a:r>
              <a:rPr lang="en-FR" dirty="0"/>
              <a:t>Le dossier </a:t>
            </a:r>
            <a:r>
              <a:rPr lang="en-FR" b="1" dirty="0"/>
              <a:t>router</a:t>
            </a:r>
            <a:r>
              <a:rPr lang="en-FR" dirty="0"/>
              <a:t>, permettant de </a:t>
            </a:r>
            <a:r>
              <a:rPr lang="en-FR" b="1" dirty="0"/>
              <a:t>configurer les liaisons entre pages et composants</a:t>
            </a:r>
            <a:r>
              <a:rPr lang="en-FR" dirty="0"/>
              <a:t> si besoin.</a:t>
            </a:r>
          </a:p>
          <a:p>
            <a:pPr marL="742950" lvl="1" indent="-285750">
              <a:buFont typeface="Wingdings" pitchFamily="2" charset="2"/>
              <a:buChar char="Ø"/>
            </a:pPr>
            <a:r>
              <a:rPr lang="en-FR" dirty="0"/>
              <a:t>Le dossier </a:t>
            </a:r>
            <a:r>
              <a:rPr lang="en-FR" b="1" dirty="0"/>
              <a:t>services</a:t>
            </a:r>
            <a:r>
              <a:rPr lang="en-FR" dirty="0"/>
              <a:t> qui comporte la </a:t>
            </a:r>
            <a:r>
              <a:rPr lang="en-FR" b="1" dirty="0"/>
              <a:t>configuration de Axios</a:t>
            </a:r>
            <a:r>
              <a:rPr lang="en-FR" dirty="0"/>
              <a:t>, permettant de </a:t>
            </a:r>
            <a:r>
              <a:rPr lang="en-FR" b="1" dirty="0"/>
              <a:t>communiquer avec le backend </a:t>
            </a:r>
            <a:r>
              <a:rPr lang="en-FR" dirty="0"/>
              <a:t>via les URI fournies par notre API.</a:t>
            </a:r>
            <a:endParaRPr lang="en-FR" b="1" dirty="0"/>
          </a:p>
          <a:p>
            <a:pPr marL="742950" lvl="1" indent="-285750">
              <a:buFont typeface="Wingdings" pitchFamily="2" charset="2"/>
              <a:buChar char="Ø"/>
            </a:pPr>
            <a:r>
              <a:rPr lang="en-GB" dirty="0"/>
              <a:t>E</a:t>
            </a:r>
            <a:r>
              <a:rPr lang="en-FR" dirty="0"/>
              <a:t>t enfin le </a:t>
            </a:r>
            <a:r>
              <a:rPr lang="en-FR" b="1" dirty="0"/>
              <a:t>store</a:t>
            </a:r>
            <a:r>
              <a:rPr lang="en-FR" dirty="0"/>
              <a:t>, </a:t>
            </a:r>
            <a:r>
              <a:rPr lang="en-FR" b="1" dirty="0"/>
              <a:t>chef d’orchestre du frontend</a:t>
            </a:r>
            <a:r>
              <a:rPr lang="en-FR" dirty="0"/>
              <a:t>, qui via </a:t>
            </a:r>
            <a:r>
              <a:rPr lang="en-FR" b="1" dirty="0"/>
              <a:t>Vuex</a:t>
            </a:r>
            <a:r>
              <a:rPr lang="en-FR" dirty="0"/>
              <a:t> permet de </a:t>
            </a:r>
            <a:r>
              <a:rPr lang="en-FR" b="1" dirty="0"/>
              <a:t>stocker et de modifier de nombreuses informations utilisées dans l’application</a:t>
            </a:r>
            <a:r>
              <a:rPr lang="en-FR" dirty="0"/>
              <a:t>. On y retrouvera aussi les </a:t>
            </a:r>
            <a:r>
              <a:rPr lang="en-FR" b="1" dirty="0"/>
              <a:t>différentes requêtes transmises au backend</a:t>
            </a:r>
            <a:r>
              <a:rPr lang="en-FR" dirty="0"/>
              <a:t>.</a:t>
            </a:r>
          </a:p>
          <a:p>
            <a:pPr lvl="1"/>
            <a:endParaRPr lang="en-FR" dirty="0"/>
          </a:p>
        </p:txBody>
      </p:sp>
    </p:spTree>
    <p:extLst>
      <p:ext uri="{BB962C8B-B14F-4D97-AF65-F5344CB8AC3E}">
        <p14:creationId xmlns:p14="http://schemas.microsoft.com/office/powerpoint/2010/main" val="3749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A901-6866-F140-BAA8-773C5058CB40}"/>
              </a:ext>
            </a:extLst>
          </p:cNvPr>
          <p:cNvSpPr>
            <a:spLocks noGrp="1"/>
          </p:cNvSpPr>
          <p:nvPr>
            <p:ph type="title"/>
          </p:nvPr>
        </p:nvSpPr>
        <p:spPr/>
        <p:txBody>
          <a:bodyPr/>
          <a:lstStyle/>
          <a:p>
            <a:r>
              <a:rPr lang="en-FR" dirty="0"/>
              <a:t>Contexte</a:t>
            </a:r>
          </a:p>
        </p:txBody>
      </p:sp>
      <p:sp>
        <p:nvSpPr>
          <p:cNvPr id="3" name="Content Placeholder 2">
            <a:extLst>
              <a:ext uri="{FF2B5EF4-FFF2-40B4-BE49-F238E27FC236}">
                <a16:creationId xmlns:a16="http://schemas.microsoft.com/office/drawing/2014/main" id="{62F314E8-31BD-614F-9B30-D499D17AFC5C}"/>
              </a:ext>
            </a:extLst>
          </p:cNvPr>
          <p:cNvSpPr>
            <a:spLocks noGrp="1"/>
          </p:cNvSpPr>
          <p:nvPr>
            <p:ph idx="1"/>
          </p:nvPr>
        </p:nvSpPr>
        <p:spPr/>
        <p:txBody>
          <a:bodyPr/>
          <a:lstStyle/>
          <a:p>
            <a:r>
              <a:rPr lang="en-FR" dirty="0"/>
              <a:t>Dans le cadre d’une récente enquête concernant le bien-être des salariés au sein de notre société nous avons constaté une motivation en baisse, liée d’après les données recueuillies à une </a:t>
            </a:r>
            <a:r>
              <a:rPr lang="en-FR" b="1" dirty="0"/>
              <a:t>ambiance de travail non satisfaisante</a:t>
            </a:r>
            <a:r>
              <a:rPr lang="en-FR" dirty="0"/>
              <a:t>. </a:t>
            </a:r>
          </a:p>
          <a:p>
            <a:r>
              <a:rPr lang="en-FR" dirty="0"/>
              <a:t>Suite à cette enquête la direction a proposé plusieures solutions afin </a:t>
            </a:r>
            <a:r>
              <a:rPr lang="en-FR" b="1" dirty="0"/>
              <a:t>d’accroitre la communication </a:t>
            </a:r>
            <a:r>
              <a:rPr lang="en-FR" dirty="0"/>
              <a:t>entre salariés, et par </a:t>
            </a:r>
            <a:r>
              <a:rPr lang="en-FR" b="1" dirty="0"/>
              <a:t>extension améliorer leur bien-être</a:t>
            </a:r>
            <a:r>
              <a:rPr lang="en-FR" dirty="0"/>
              <a:t>. </a:t>
            </a:r>
          </a:p>
          <a:p>
            <a:r>
              <a:rPr lang="en-FR" dirty="0"/>
              <a:t>Une solution est sortie du lot : </a:t>
            </a:r>
            <a:r>
              <a:rPr lang="en-FR" b="1" dirty="0"/>
              <a:t>la création d’un réseau social d’entreprise</a:t>
            </a:r>
            <a:r>
              <a:rPr lang="en-FR" dirty="0"/>
              <a:t>, permettant ainsi de rapprocher les employés via un </a:t>
            </a:r>
            <a:r>
              <a:rPr lang="en-FR" b="1" dirty="0"/>
              <a:t>outil moderne, simple, et ergonomique.</a:t>
            </a:r>
            <a:r>
              <a:rPr lang="en-FR" dirty="0"/>
              <a:t> </a:t>
            </a:r>
          </a:p>
        </p:txBody>
      </p:sp>
    </p:spTree>
    <p:extLst>
      <p:ext uri="{BB962C8B-B14F-4D97-AF65-F5344CB8AC3E}">
        <p14:creationId xmlns:p14="http://schemas.microsoft.com/office/powerpoint/2010/main" val="152785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B9E1A-53FD-F041-AF8F-41A020D9542C}"/>
              </a:ext>
            </a:extLst>
          </p:cNvPr>
          <p:cNvSpPr>
            <a:spLocks noGrp="1"/>
          </p:cNvSpPr>
          <p:nvPr>
            <p:ph type="title"/>
          </p:nvPr>
        </p:nvSpPr>
        <p:spPr/>
        <p:txBody>
          <a:bodyPr/>
          <a:lstStyle/>
          <a:p>
            <a:r>
              <a:rPr lang="en-FR" dirty="0"/>
              <a:t>Frontend : Vuex</a:t>
            </a:r>
          </a:p>
        </p:txBody>
      </p:sp>
      <p:sp>
        <p:nvSpPr>
          <p:cNvPr id="3" name="TextBox 2">
            <a:extLst>
              <a:ext uri="{FF2B5EF4-FFF2-40B4-BE49-F238E27FC236}">
                <a16:creationId xmlns:a16="http://schemas.microsoft.com/office/drawing/2014/main" id="{1F8AB411-CCBB-9848-B4A2-C1076EA6034B}"/>
              </a:ext>
            </a:extLst>
          </p:cNvPr>
          <p:cNvSpPr txBox="1"/>
          <p:nvPr/>
        </p:nvSpPr>
        <p:spPr>
          <a:xfrm>
            <a:off x="1143000" y="2960915"/>
            <a:ext cx="9906000" cy="2585323"/>
          </a:xfrm>
          <a:prstGeom prst="rect">
            <a:avLst/>
          </a:prstGeom>
          <a:noFill/>
        </p:spPr>
        <p:txBody>
          <a:bodyPr wrap="square" rtlCol="0">
            <a:spAutoFit/>
          </a:bodyPr>
          <a:lstStyle/>
          <a:p>
            <a:r>
              <a:rPr lang="en-FR" b="1" dirty="0"/>
              <a:t>Vuex est l’élément le plus important du frontend</a:t>
            </a:r>
            <a:r>
              <a:rPr lang="en-FR" dirty="0"/>
              <a:t>, même si il ne gère aucunement la mise en page de notre application, il va faire office de </a:t>
            </a:r>
            <a:r>
              <a:rPr lang="en-FR" b="1" dirty="0"/>
              <a:t>“magasin” où seront stockées toutes les informations nécessaires au bon usage du réseau social</a:t>
            </a:r>
            <a:r>
              <a:rPr lang="en-FR" dirty="0"/>
              <a:t>, comme celles de l’utilisateur connecté, ou des posts disponibles dans la base de données, et </a:t>
            </a:r>
            <a:r>
              <a:rPr lang="en-FR" b="1" dirty="0"/>
              <a:t>en fonction d’une requête utilisateur, les afficher sur l’interface, ou les modifier</a:t>
            </a:r>
            <a:r>
              <a:rPr lang="en-FR" dirty="0"/>
              <a:t>. </a:t>
            </a:r>
          </a:p>
          <a:p>
            <a:r>
              <a:rPr lang="en-FR" dirty="0"/>
              <a:t>Un </a:t>
            </a:r>
            <a:r>
              <a:rPr lang="en-FR" b="1" dirty="0"/>
              <a:t>état initial est déclaré au préalable</a:t>
            </a:r>
            <a:r>
              <a:rPr lang="en-FR" dirty="0"/>
              <a:t>, puis celui ci est </a:t>
            </a:r>
            <a:r>
              <a:rPr lang="en-FR" b="1" dirty="0"/>
              <a:t>modifié en fonction des requêtes utilisateu</a:t>
            </a:r>
            <a:r>
              <a:rPr lang="en-FR" dirty="0"/>
              <a:t>r. Cet état peut être </a:t>
            </a:r>
            <a:r>
              <a:rPr lang="en-FR" b="1" dirty="0"/>
              <a:t>récupéré</a:t>
            </a:r>
            <a:r>
              <a:rPr lang="en-FR" dirty="0"/>
              <a:t> ou </a:t>
            </a:r>
            <a:r>
              <a:rPr lang="en-FR" b="1" dirty="0"/>
              <a:t>modifié</a:t>
            </a:r>
            <a:r>
              <a:rPr lang="en-FR" dirty="0"/>
              <a:t> à partir de n’importe quel fichier, que ça soit à partir d’un composant, d’une page, ou même d’un fichier de configuration. </a:t>
            </a:r>
          </a:p>
        </p:txBody>
      </p:sp>
      <p:pic>
        <p:nvPicPr>
          <p:cNvPr id="4" name="Graphic 3" descr="Arrow Slight curve">
            <a:extLst>
              <a:ext uri="{FF2B5EF4-FFF2-40B4-BE49-F238E27FC236}">
                <a16:creationId xmlns:a16="http://schemas.microsoft.com/office/drawing/2014/main" id="{C3B5206F-DABC-7445-98B8-EF7802E184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2557866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40964-5207-7B4A-8B6A-FA67A569B7B1}"/>
              </a:ext>
            </a:extLst>
          </p:cNvPr>
          <p:cNvSpPr txBox="1"/>
          <p:nvPr/>
        </p:nvSpPr>
        <p:spPr>
          <a:xfrm>
            <a:off x="794656" y="968829"/>
            <a:ext cx="9590315" cy="2031325"/>
          </a:xfrm>
          <a:prstGeom prst="rect">
            <a:avLst/>
          </a:prstGeom>
          <a:noFill/>
        </p:spPr>
        <p:txBody>
          <a:bodyPr wrap="square" rtlCol="0">
            <a:spAutoFit/>
          </a:bodyPr>
          <a:lstStyle/>
          <a:p>
            <a:r>
              <a:rPr lang="en-FR" dirty="0"/>
              <a:t>Voici un exemple concret, lorsque un utilisateur se connecte </a:t>
            </a:r>
            <a:r>
              <a:rPr lang="en-FR" b="1" dirty="0"/>
              <a:t>le state est alimenté par ses informations demandées au backend</a:t>
            </a:r>
            <a:r>
              <a:rPr lang="en-FR" dirty="0"/>
              <a:t>, informations demandées par </a:t>
            </a:r>
            <a:r>
              <a:rPr lang="en-FR" b="1" dirty="0"/>
              <a:t>l’intermédiaire d’une requête</a:t>
            </a:r>
            <a:r>
              <a:rPr lang="en-FR" dirty="0"/>
              <a:t> placée elle aussi dans le store. Cette requête comporte un </a:t>
            </a:r>
            <a:r>
              <a:rPr lang="en-FR" b="1" dirty="0"/>
              <a:t>commit</a:t>
            </a:r>
            <a:r>
              <a:rPr lang="en-FR" dirty="0"/>
              <a:t>, qui </a:t>
            </a:r>
            <a:r>
              <a:rPr lang="en-FR" b="1" dirty="0"/>
              <a:t>initialisera la mutation du state</a:t>
            </a:r>
            <a:r>
              <a:rPr lang="en-FR" dirty="0"/>
              <a:t>. </a:t>
            </a:r>
          </a:p>
          <a:p>
            <a:r>
              <a:rPr lang="en-FR" dirty="0"/>
              <a:t>Une fois l’utilisateur connecté </a:t>
            </a:r>
            <a:r>
              <a:rPr lang="en-FR" b="1" dirty="0"/>
              <a:t>ces informations resteront en mémoire </a:t>
            </a:r>
            <a:r>
              <a:rPr lang="en-FR" dirty="0"/>
              <a:t>(dans le localStorage ici) jusqu’à la prochaine mutation de ce state ou jusqu’à sa déconnexion. </a:t>
            </a:r>
            <a:r>
              <a:rPr lang="en-FR" b="1" dirty="0"/>
              <a:t>Elles seront exploitables ailleurs</a:t>
            </a:r>
            <a:r>
              <a:rPr lang="en-FR" dirty="0"/>
              <a:t>, pour afficher son profil par exemple.</a:t>
            </a:r>
          </a:p>
        </p:txBody>
      </p:sp>
      <p:pic>
        <p:nvPicPr>
          <p:cNvPr id="4" name="Picture 3">
            <a:extLst>
              <a:ext uri="{FF2B5EF4-FFF2-40B4-BE49-F238E27FC236}">
                <a16:creationId xmlns:a16="http://schemas.microsoft.com/office/drawing/2014/main" id="{46608765-2ED7-514C-8E74-C83BC76A78D4}"/>
              </a:ext>
            </a:extLst>
          </p:cNvPr>
          <p:cNvPicPr>
            <a:picLocks noChangeAspect="1"/>
          </p:cNvPicPr>
          <p:nvPr/>
        </p:nvPicPr>
        <p:blipFill>
          <a:blip r:embed="rId2"/>
          <a:stretch>
            <a:fillRect/>
          </a:stretch>
        </p:blipFill>
        <p:spPr>
          <a:xfrm>
            <a:off x="452747" y="4120771"/>
            <a:ext cx="2183806" cy="1599293"/>
          </a:xfrm>
          <a:prstGeom prst="rect">
            <a:avLst/>
          </a:prstGeom>
        </p:spPr>
      </p:pic>
      <p:sp>
        <p:nvSpPr>
          <p:cNvPr id="9" name="Down Arrow 8">
            <a:extLst>
              <a:ext uri="{FF2B5EF4-FFF2-40B4-BE49-F238E27FC236}">
                <a16:creationId xmlns:a16="http://schemas.microsoft.com/office/drawing/2014/main" id="{858BD57F-7EE3-CA48-9B17-F1F80BBB2F36}"/>
              </a:ext>
            </a:extLst>
          </p:cNvPr>
          <p:cNvSpPr/>
          <p:nvPr/>
        </p:nvSpPr>
        <p:spPr>
          <a:xfrm rot="16200000" flipH="1">
            <a:off x="3043200" y="4609819"/>
            <a:ext cx="400417" cy="62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 name="Down Arrow 9">
            <a:extLst>
              <a:ext uri="{FF2B5EF4-FFF2-40B4-BE49-F238E27FC236}">
                <a16:creationId xmlns:a16="http://schemas.microsoft.com/office/drawing/2014/main" id="{70BC08BD-D88E-4144-8F7C-6BEADF9F10EB}"/>
              </a:ext>
            </a:extLst>
          </p:cNvPr>
          <p:cNvSpPr/>
          <p:nvPr/>
        </p:nvSpPr>
        <p:spPr>
          <a:xfrm rot="16200000" flipH="1">
            <a:off x="8075382" y="4572984"/>
            <a:ext cx="400417" cy="62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11" name="Graphic 10" descr="Arrow Slight curve">
            <a:extLst>
              <a:ext uri="{FF2B5EF4-FFF2-40B4-BE49-F238E27FC236}">
                <a16:creationId xmlns:a16="http://schemas.microsoft.com/office/drawing/2014/main" id="{EA8DA68F-5BC2-154F-A802-F7A655AB5A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3528" y="6128615"/>
            <a:ext cx="570875" cy="570875"/>
          </a:xfrm>
          <a:prstGeom prst="rect">
            <a:avLst/>
          </a:prstGeom>
        </p:spPr>
      </p:pic>
      <p:pic>
        <p:nvPicPr>
          <p:cNvPr id="13" name="Picture 12">
            <a:extLst>
              <a:ext uri="{FF2B5EF4-FFF2-40B4-BE49-F238E27FC236}">
                <a16:creationId xmlns:a16="http://schemas.microsoft.com/office/drawing/2014/main" id="{2CDC93C9-D66C-5242-BF73-0F973AF2C435}"/>
              </a:ext>
            </a:extLst>
          </p:cNvPr>
          <p:cNvPicPr>
            <a:picLocks noChangeAspect="1"/>
          </p:cNvPicPr>
          <p:nvPr/>
        </p:nvPicPr>
        <p:blipFill>
          <a:blip r:embed="rId5"/>
          <a:stretch>
            <a:fillRect/>
          </a:stretch>
        </p:blipFill>
        <p:spPr>
          <a:xfrm>
            <a:off x="3850264" y="3277153"/>
            <a:ext cx="3818471" cy="3216887"/>
          </a:xfrm>
          <a:prstGeom prst="rect">
            <a:avLst/>
          </a:prstGeom>
        </p:spPr>
      </p:pic>
      <p:pic>
        <p:nvPicPr>
          <p:cNvPr id="15" name="Picture 14">
            <a:extLst>
              <a:ext uri="{FF2B5EF4-FFF2-40B4-BE49-F238E27FC236}">
                <a16:creationId xmlns:a16="http://schemas.microsoft.com/office/drawing/2014/main" id="{6B7AA037-4203-064E-BC78-05EDA6778A62}"/>
              </a:ext>
            </a:extLst>
          </p:cNvPr>
          <p:cNvPicPr>
            <a:picLocks noChangeAspect="1"/>
          </p:cNvPicPr>
          <p:nvPr/>
        </p:nvPicPr>
        <p:blipFill>
          <a:blip r:embed="rId6"/>
          <a:stretch>
            <a:fillRect/>
          </a:stretch>
        </p:blipFill>
        <p:spPr>
          <a:xfrm>
            <a:off x="8882446" y="3317146"/>
            <a:ext cx="2635250" cy="3136900"/>
          </a:xfrm>
          <a:prstGeom prst="rect">
            <a:avLst/>
          </a:prstGeom>
        </p:spPr>
      </p:pic>
    </p:spTree>
    <p:extLst>
      <p:ext uri="{BB962C8B-B14F-4D97-AF65-F5344CB8AC3E}">
        <p14:creationId xmlns:p14="http://schemas.microsoft.com/office/powerpoint/2010/main" val="1244387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2E59-66C0-3C48-8340-EB483E38E505}"/>
              </a:ext>
            </a:extLst>
          </p:cNvPr>
          <p:cNvPicPr>
            <a:picLocks noChangeAspect="1"/>
          </p:cNvPicPr>
          <p:nvPr/>
        </p:nvPicPr>
        <p:blipFill>
          <a:blip r:embed="rId2"/>
          <a:stretch>
            <a:fillRect/>
          </a:stretch>
        </p:blipFill>
        <p:spPr>
          <a:xfrm>
            <a:off x="605972" y="1066799"/>
            <a:ext cx="4711694" cy="3160485"/>
          </a:xfrm>
          <a:prstGeom prst="rect">
            <a:avLst/>
          </a:prstGeom>
        </p:spPr>
      </p:pic>
      <p:pic>
        <p:nvPicPr>
          <p:cNvPr id="5" name="Picture 4">
            <a:extLst>
              <a:ext uri="{FF2B5EF4-FFF2-40B4-BE49-F238E27FC236}">
                <a16:creationId xmlns:a16="http://schemas.microsoft.com/office/drawing/2014/main" id="{3B6F0520-9BAD-CE4F-9CAB-E182D1875A49}"/>
              </a:ext>
            </a:extLst>
          </p:cNvPr>
          <p:cNvPicPr>
            <a:picLocks noChangeAspect="1"/>
          </p:cNvPicPr>
          <p:nvPr/>
        </p:nvPicPr>
        <p:blipFill>
          <a:blip r:embed="rId3"/>
          <a:stretch>
            <a:fillRect/>
          </a:stretch>
        </p:blipFill>
        <p:spPr>
          <a:xfrm>
            <a:off x="5889171" y="1066799"/>
            <a:ext cx="4093699" cy="3160485"/>
          </a:xfrm>
          <a:prstGeom prst="rect">
            <a:avLst/>
          </a:prstGeom>
        </p:spPr>
      </p:pic>
      <p:sp>
        <p:nvSpPr>
          <p:cNvPr id="7" name="TextBox 6">
            <a:extLst>
              <a:ext uri="{FF2B5EF4-FFF2-40B4-BE49-F238E27FC236}">
                <a16:creationId xmlns:a16="http://schemas.microsoft.com/office/drawing/2014/main" id="{ED42BDB5-6372-AE4E-8714-C4EE4AB092CC}"/>
              </a:ext>
            </a:extLst>
          </p:cNvPr>
          <p:cNvSpPr txBox="1"/>
          <p:nvPr/>
        </p:nvSpPr>
        <p:spPr>
          <a:xfrm>
            <a:off x="1970313" y="4867871"/>
            <a:ext cx="7837715" cy="923330"/>
          </a:xfrm>
          <a:prstGeom prst="rect">
            <a:avLst/>
          </a:prstGeom>
          <a:noFill/>
        </p:spPr>
        <p:txBody>
          <a:bodyPr wrap="square" rtlCol="0">
            <a:spAutoFit/>
          </a:bodyPr>
          <a:lstStyle/>
          <a:p>
            <a:r>
              <a:rPr lang="en-FR" dirty="0"/>
              <a:t>A gauche le state affiché dans le localStorage, avec les informations récupérées grâce au commit.</a:t>
            </a:r>
          </a:p>
          <a:p>
            <a:r>
              <a:rPr lang="en-FR" dirty="0"/>
              <a:t>A droite les mêmes informations, affichées sur l’interface utilisateur.</a:t>
            </a:r>
          </a:p>
        </p:txBody>
      </p:sp>
    </p:spTree>
    <p:extLst>
      <p:ext uri="{BB962C8B-B14F-4D97-AF65-F5344CB8AC3E}">
        <p14:creationId xmlns:p14="http://schemas.microsoft.com/office/powerpoint/2010/main" val="496936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81C9-0520-3643-8ACA-1095A97B80DE}"/>
              </a:ext>
            </a:extLst>
          </p:cNvPr>
          <p:cNvSpPr>
            <a:spLocks noGrp="1"/>
          </p:cNvSpPr>
          <p:nvPr>
            <p:ph type="title"/>
          </p:nvPr>
        </p:nvSpPr>
        <p:spPr/>
        <p:txBody>
          <a:bodyPr/>
          <a:lstStyle/>
          <a:p>
            <a:r>
              <a:rPr lang="en-FR" dirty="0"/>
              <a:t>Frontend : affichage des données</a:t>
            </a:r>
          </a:p>
        </p:txBody>
      </p:sp>
      <p:sp>
        <p:nvSpPr>
          <p:cNvPr id="3" name="TextBox 2">
            <a:extLst>
              <a:ext uri="{FF2B5EF4-FFF2-40B4-BE49-F238E27FC236}">
                <a16:creationId xmlns:a16="http://schemas.microsoft.com/office/drawing/2014/main" id="{924069A8-22F1-4441-B0CB-9851C6103F0F}"/>
              </a:ext>
            </a:extLst>
          </p:cNvPr>
          <p:cNvSpPr txBox="1"/>
          <p:nvPr/>
        </p:nvSpPr>
        <p:spPr>
          <a:xfrm>
            <a:off x="1154954" y="2808514"/>
            <a:ext cx="4113732" cy="2862322"/>
          </a:xfrm>
          <a:prstGeom prst="rect">
            <a:avLst/>
          </a:prstGeom>
          <a:noFill/>
        </p:spPr>
        <p:txBody>
          <a:bodyPr wrap="square" rtlCol="0">
            <a:spAutoFit/>
          </a:bodyPr>
          <a:lstStyle/>
          <a:p>
            <a:r>
              <a:rPr lang="en-FR" dirty="0"/>
              <a:t>Après avoir eu un aperçu du fonctionnement de Vuex nous allons à présent nous </a:t>
            </a:r>
            <a:r>
              <a:rPr lang="en-FR" b="1" dirty="0"/>
              <a:t>intéresser à l’affichage d’informations présentes dans le store</a:t>
            </a:r>
            <a:r>
              <a:rPr lang="en-FR" dirty="0"/>
              <a:t>, par l’intermédiaire de </a:t>
            </a:r>
            <a:r>
              <a:rPr lang="en-FR" b="1" dirty="0"/>
              <a:t>Vue</a:t>
            </a:r>
            <a:r>
              <a:rPr lang="en-FR" dirty="0"/>
              <a:t>, nous allons prendre l’exemple de </a:t>
            </a:r>
            <a:r>
              <a:rPr lang="en-FR" b="1" dirty="0"/>
              <a:t>l’affichage des posts et de leur contenu</a:t>
            </a:r>
            <a:r>
              <a:rPr lang="en-FR" dirty="0"/>
              <a:t>; contenu qui est disponible via le backend et sa base de données. </a:t>
            </a:r>
          </a:p>
        </p:txBody>
      </p:sp>
      <p:pic>
        <p:nvPicPr>
          <p:cNvPr id="5" name="Picture 4">
            <a:extLst>
              <a:ext uri="{FF2B5EF4-FFF2-40B4-BE49-F238E27FC236}">
                <a16:creationId xmlns:a16="http://schemas.microsoft.com/office/drawing/2014/main" id="{B39110BA-B629-AC49-9713-204F39AB6378}"/>
              </a:ext>
            </a:extLst>
          </p:cNvPr>
          <p:cNvPicPr>
            <a:picLocks noChangeAspect="1"/>
          </p:cNvPicPr>
          <p:nvPr/>
        </p:nvPicPr>
        <p:blipFill>
          <a:blip r:embed="rId2"/>
          <a:stretch>
            <a:fillRect/>
          </a:stretch>
        </p:blipFill>
        <p:spPr>
          <a:xfrm>
            <a:off x="6289347" y="2439903"/>
            <a:ext cx="3627020" cy="3599543"/>
          </a:xfrm>
          <a:prstGeom prst="rect">
            <a:avLst/>
          </a:prstGeom>
        </p:spPr>
      </p:pic>
      <p:pic>
        <p:nvPicPr>
          <p:cNvPr id="6" name="Graphic 5" descr="Arrow Slight curve">
            <a:extLst>
              <a:ext uri="{FF2B5EF4-FFF2-40B4-BE49-F238E27FC236}">
                <a16:creationId xmlns:a16="http://schemas.microsoft.com/office/drawing/2014/main" id="{C721C749-5773-F74F-9605-0116C1BAD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2324945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88C00-C60F-D548-91A5-772D29FC11AD}"/>
              </a:ext>
            </a:extLst>
          </p:cNvPr>
          <p:cNvPicPr>
            <a:picLocks noChangeAspect="1"/>
          </p:cNvPicPr>
          <p:nvPr/>
        </p:nvPicPr>
        <p:blipFill>
          <a:blip r:embed="rId2"/>
          <a:stretch>
            <a:fillRect/>
          </a:stretch>
        </p:blipFill>
        <p:spPr>
          <a:xfrm>
            <a:off x="827314" y="903514"/>
            <a:ext cx="4347587" cy="2997200"/>
          </a:xfrm>
          <a:prstGeom prst="rect">
            <a:avLst/>
          </a:prstGeom>
        </p:spPr>
      </p:pic>
      <p:sp>
        <p:nvSpPr>
          <p:cNvPr id="4" name="TextBox 3">
            <a:extLst>
              <a:ext uri="{FF2B5EF4-FFF2-40B4-BE49-F238E27FC236}">
                <a16:creationId xmlns:a16="http://schemas.microsoft.com/office/drawing/2014/main" id="{18B65B74-548A-D042-A6E3-9BF6271EC21C}"/>
              </a:ext>
            </a:extLst>
          </p:cNvPr>
          <p:cNvSpPr txBox="1"/>
          <p:nvPr/>
        </p:nvSpPr>
        <p:spPr>
          <a:xfrm>
            <a:off x="5802087" y="1197429"/>
            <a:ext cx="5355771" cy="2585323"/>
          </a:xfrm>
          <a:prstGeom prst="rect">
            <a:avLst/>
          </a:prstGeom>
          <a:noFill/>
        </p:spPr>
        <p:txBody>
          <a:bodyPr wrap="square" rtlCol="0">
            <a:spAutoFit/>
          </a:bodyPr>
          <a:lstStyle/>
          <a:p>
            <a:r>
              <a:rPr lang="en-FR" dirty="0"/>
              <a:t>Nous avons le fichier (ou la vue) Wall dans </a:t>
            </a:r>
            <a:r>
              <a:rPr lang="en-FR" b="1" dirty="0"/>
              <a:t>lequel les posts s’afficheront par l’intermédiaire du composant Post.vue</a:t>
            </a:r>
            <a:r>
              <a:rPr lang="en-FR" dirty="0"/>
              <a:t>. Dès accès à cette page </a:t>
            </a:r>
            <a:r>
              <a:rPr lang="en-FR" b="1" dirty="0"/>
              <a:t>tout les posts disponibles dans le backend sont récupérés et placés dans le store via la fonction dispatch</a:t>
            </a:r>
            <a:r>
              <a:rPr lang="en-FR" dirty="0"/>
              <a:t>, qui permet de </a:t>
            </a:r>
            <a:r>
              <a:rPr lang="en-FR" b="1" dirty="0"/>
              <a:t>lancer ici une requête disponible dans le fichier store</a:t>
            </a:r>
            <a:r>
              <a:rPr lang="en-FR" dirty="0"/>
              <a:t>. Il en est de même pour les informations de l’utilisateur connecté. </a:t>
            </a:r>
          </a:p>
        </p:txBody>
      </p:sp>
      <p:sp>
        <p:nvSpPr>
          <p:cNvPr id="5" name="TextBox 4">
            <a:extLst>
              <a:ext uri="{FF2B5EF4-FFF2-40B4-BE49-F238E27FC236}">
                <a16:creationId xmlns:a16="http://schemas.microsoft.com/office/drawing/2014/main" id="{3E0B7DDA-D4F9-E044-A2CD-ADBE6BC46BF2}"/>
              </a:ext>
            </a:extLst>
          </p:cNvPr>
          <p:cNvSpPr txBox="1"/>
          <p:nvPr/>
        </p:nvSpPr>
        <p:spPr>
          <a:xfrm>
            <a:off x="943289" y="5254326"/>
            <a:ext cx="10305422" cy="1200329"/>
          </a:xfrm>
          <a:prstGeom prst="rect">
            <a:avLst/>
          </a:prstGeom>
          <a:noFill/>
        </p:spPr>
        <p:txBody>
          <a:bodyPr wrap="square" rtlCol="0">
            <a:spAutoFit/>
          </a:bodyPr>
          <a:lstStyle/>
          <a:p>
            <a:r>
              <a:rPr lang="en-FR" dirty="0"/>
              <a:t>Ces posts </a:t>
            </a:r>
            <a:r>
              <a:rPr lang="en-FR" b="1" dirty="0"/>
              <a:t>disponibles à présent dans le store sous forme d’un tableau</a:t>
            </a:r>
            <a:r>
              <a:rPr lang="en-FR" dirty="0"/>
              <a:t>, vont pouvoir être exploitables, et manipulables. Nous demandons alors </a:t>
            </a:r>
            <a:r>
              <a:rPr lang="en-FR" b="1" dirty="0"/>
              <a:t>à itérer le tableau au travers du composant Post.vue</a:t>
            </a:r>
            <a:r>
              <a:rPr lang="en-FR" dirty="0"/>
              <a:t>. Ainsi </a:t>
            </a:r>
            <a:r>
              <a:rPr lang="en-FR" b="1" dirty="0"/>
              <a:t>pour chaque post disponible un composant sera affiché </a:t>
            </a:r>
            <a:r>
              <a:rPr lang="en-FR" dirty="0"/>
              <a:t>avec un contenu propre au post concerné. </a:t>
            </a:r>
          </a:p>
        </p:txBody>
      </p:sp>
      <p:pic>
        <p:nvPicPr>
          <p:cNvPr id="7" name="Picture 6">
            <a:extLst>
              <a:ext uri="{FF2B5EF4-FFF2-40B4-BE49-F238E27FC236}">
                <a16:creationId xmlns:a16="http://schemas.microsoft.com/office/drawing/2014/main" id="{74FC9C71-7783-244E-9F0D-EFE8E3537A25}"/>
              </a:ext>
            </a:extLst>
          </p:cNvPr>
          <p:cNvPicPr>
            <a:picLocks noChangeAspect="1"/>
          </p:cNvPicPr>
          <p:nvPr/>
        </p:nvPicPr>
        <p:blipFill>
          <a:blip r:embed="rId3"/>
          <a:stretch>
            <a:fillRect/>
          </a:stretch>
        </p:blipFill>
        <p:spPr>
          <a:xfrm>
            <a:off x="827314" y="4253670"/>
            <a:ext cx="7035800" cy="647700"/>
          </a:xfrm>
          <a:prstGeom prst="rect">
            <a:avLst/>
          </a:prstGeom>
        </p:spPr>
      </p:pic>
      <p:pic>
        <p:nvPicPr>
          <p:cNvPr id="8" name="Graphic 7" descr="Arrow Slight curve">
            <a:extLst>
              <a:ext uri="{FF2B5EF4-FFF2-40B4-BE49-F238E27FC236}">
                <a16:creationId xmlns:a16="http://schemas.microsoft.com/office/drawing/2014/main" id="{0CB6C292-979B-614B-BAE0-19EA2B0079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1377409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FBA192-B864-5042-B3BB-AE4919FCAE47}"/>
              </a:ext>
            </a:extLst>
          </p:cNvPr>
          <p:cNvPicPr>
            <a:picLocks noChangeAspect="1"/>
          </p:cNvPicPr>
          <p:nvPr/>
        </p:nvPicPr>
        <p:blipFill>
          <a:blip r:embed="rId2"/>
          <a:stretch>
            <a:fillRect/>
          </a:stretch>
        </p:blipFill>
        <p:spPr>
          <a:xfrm>
            <a:off x="442686" y="1354364"/>
            <a:ext cx="5359400" cy="1384300"/>
          </a:xfrm>
          <a:prstGeom prst="rect">
            <a:avLst/>
          </a:prstGeom>
        </p:spPr>
      </p:pic>
      <p:pic>
        <p:nvPicPr>
          <p:cNvPr id="5" name="Picture 4">
            <a:extLst>
              <a:ext uri="{FF2B5EF4-FFF2-40B4-BE49-F238E27FC236}">
                <a16:creationId xmlns:a16="http://schemas.microsoft.com/office/drawing/2014/main" id="{786192F4-3ABB-CD45-A234-B321987C5E7C}"/>
              </a:ext>
            </a:extLst>
          </p:cNvPr>
          <p:cNvPicPr>
            <a:picLocks noChangeAspect="1"/>
          </p:cNvPicPr>
          <p:nvPr/>
        </p:nvPicPr>
        <p:blipFill>
          <a:blip r:embed="rId3"/>
          <a:stretch>
            <a:fillRect/>
          </a:stretch>
        </p:blipFill>
        <p:spPr>
          <a:xfrm>
            <a:off x="442686" y="3276600"/>
            <a:ext cx="5745042" cy="3150507"/>
          </a:xfrm>
          <a:prstGeom prst="rect">
            <a:avLst/>
          </a:prstGeom>
        </p:spPr>
      </p:pic>
      <p:sp>
        <p:nvSpPr>
          <p:cNvPr id="6" name="TextBox 5">
            <a:extLst>
              <a:ext uri="{FF2B5EF4-FFF2-40B4-BE49-F238E27FC236}">
                <a16:creationId xmlns:a16="http://schemas.microsoft.com/office/drawing/2014/main" id="{27B8F504-1E59-8E44-B29F-336964CE2637}"/>
              </a:ext>
            </a:extLst>
          </p:cNvPr>
          <p:cNvSpPr txBox="1"/>
          <p:nvPr/>
        </p:nvSpPr>
        <p:spPr>
          <a:xfrm>
            <a:off x="6553200" y="1261336"/>
            <a:ext cx="4778831" cy="1477328"/>
          </a:xfrm>
          <a:prstGeom prst="rect">
            <a:avLst/>
          </a:prstGeom>
          <a:noFill/>
        </p:spPr>
        <p:txBody>
          <a:bodyPr wrap="square" rtlCol="0">
            <a:spAutoFit/>
          </a:bodyPr>
          <a:lstStyle/>
          <a:p>
            <a:r>
              <a:rPr lang="en-FR" dirty="0"/>
              <a:t>La vue Wall étant </a:t>
            </a:r>
            <a:r>
              <a:rPr lang="en-FR" b="1" dirty="0"/>
              <a:t>parente au composant Post nous avons besoin d’utiliser des props</a:t>
            </a:r>
            <a:r>
              <a:rPr lang="en-FR" dirty="0"/>
              <a:t> </a:t>
            </a:r>
            <a:r>
              <a:rPr lang="en-FR" b="1" dirty="0"/>
              <a:t>afin de passer les informations de l’itération précédente</a:t>
            </a:r>
            <a:r>
              <a:rPr lang="en-FR" dirty="0"/>
              <a:t>. Nous le faisons sous forme d’objet.</a:t>
            </a:r>
          </a:p>
        </p:txBody>
      </p:sp>
      <p:sp>
        <p:nvSpPr>
          <p:cNvPr id="7" name="TextBox 6">
            <a:extLst>
              <a:ext uri="{FF2B5EF4-FFF2-40B4-BE49-F238E27FC236}">
                <a16:creationId xmlns:a16="http://schemas.microsoft.com/office/drawing/2014/main" id="{E98164BD-5687-224A-B924-194851344A5D}"/>
              </a:ext>
            </a:extLst>
          </p:cNvPr>
          <p:cNvSpPr txBox="1"/>
          <p:nvPr/>
        </p:nvSpPr>
        <p:spPr>
          <a:xfrm>
            <a:off x="6553200" y="3429000"/>
            <a:ext cx="4876800" cy="2585323"/>
          </a:xfrm>
          <a:prstGeom prst="rect">
            <a:avLst/>
          </a:prstGeom>
          <a:noFill/>
        </p:spPr>
        <p:txBody>
          <a:bodyPr wrap="square" rtlCol="0">
            <a:spAutoFit/>
          </a:bodyPr>
          <a:lstStyle/>
          <a:p>
            <a:r>
              <a:rPr lang="en-FR" dirty="0"/>
              <a:t>Sous forme d’objet car nous pouvons ainsi placer les données récupérées dans notre mise en page par l’intermédiaire d’une notation pointée. Ici nous demandons d’afficher l’image ou le lien posté si présents, ainsi que le message. </a:t>
            </a:r>
          </a:p>
          <a:p>
            <a:r>
              <a:rPr lang="en-GB" b="1" dirty="0"/>
              <a:t>U</a:t>
            </a:r>
            <a:r>
              <a:rPr lang="en-FR" b="1" dirty="0"/>
              <a:t>ne seule déclaration via le template suffit, compte tenu de l’itération les autres posts suiveront le même schéma. </a:t>
            </a:r>
          </a:p>
        </p:txBody>
      </p:sp>
      <p:pic>
        <p:nvPicPr>
          <p:cNvPr id="8" name="Graphic 7" descr="Arrow Slight curve">
            <a:extLst>
              <a:ext uri="{FF2B5EF4-FFF2-40B4-BE49-F238E27FC236}">
                <a16:creationId xmlns:a16="http://schemas.microsoft.com/office/drawing/2014/main" id="{D0957341-16F2-6C47-BF28-B3C7A5EE37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2821438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394F04-6DF4-9647-8F36-FCF2B1D30C99}"/>
              </a:ext>
            </a:extLst>
          </p:cNvPr>
          <p:cNvSpPr txBox="1"/>
          <p:nvPr/>
        </p:nvSpPr>
        <p:spPr>
          <a:xfrm>
            <a:off x="740229" y="4367380"/>
            <a:ext cx="10384972" cy="1754326"/>
          </a:xfrm>
          <a:prstGeom prst="rect">
            <a:avLst/>
          </a:prstGeom>
          <a:noFill/>
        </p:spPr>
        <p:txBody>
          <a:bodyPr wrap="square" rtlCol="0">
            <a:spAutoFit/>
          </a:bodyPr>
          <a:lstStyle/>
          <a:p>
            <a:r>
              <a:rPr lang="en-FR" b="1" dirty="0"/>
              <a:t>Là réside toute l’utilité d’utiliser un framework tel que Vue, et en complément un store management tel que Vuex. </a:t>
            </a:r>
            <a:r>
              <a:rPr lang="en-FR" dirty="0"/>
              <a:t>Des données peuvent être </a:t>
            </a:r>
            <a:r>
              <a:rPr lang="en-FR" b="1" dirty="0"/>
              <a:t>entièrement manipulées en fonction d’un cas de figure bien précis</a:t>
            </a:r>
            <a:r>
              <a:rPr lang="en-FR" dirty="0"/>
              <a:t>, sans pour autant devoir créer une architecture ou un code labyrinthique. Une fois la structure correctement mise en place </a:t>
            </a:r>
            <a:r>
              <a:rPr lang="en-FR" b="1" dirty="0"/>
              <a:t>toute modification s’avère plus aisée</a:t>
            </a:r>
            <a:r>
              <a:rPr lang="en-FR" dirty="0"/>
              <a:t>. De plus s’agissant d’une première version de notre réseau </a:t>
            </a:r>
            <a:r>
              <a:rPr lang="en-FR" b="1" dirty="0"/>
              <a:t>le </a:t>
            </a:r>
            <a:r>
              <a:rPr lang="en-FR" b="1"/>
              <a:t>caractère maintainable </a:t>
            </a:r>
            <a:r>
              <a:rPr lang="en-FR" b="1" dirty="0"/>
              <a:t>de l’application est une force non négligeable. </a:t>
            </a:r>
          </a:p>
        </p:txBody>
      </p:sp>
      <p:pic>
        <p:nvPicPr>
          <p:cNvPr id="4" name="Picture 3">
            <a:extLst>
              <a:ext uri="{FF2B5EF4-FFF2-40B4-BE49-F238E27FC236}">
                <a16:creationId xmlns:a16="http://schemas.microsoft.com/office/drawing/2014/main" id="{57A22057-4153-1E44-87E0-7EDEC5FFA69A}"/>
              </a:ext>
            </a:extLst>
          </p:cNvPr>
          <p:cNvPicPr>
            <a:picLocks noChangeAspect="1"/>
          </p:cNvPicPr>
          <p:nvPr/>
        </p:nvPicPr>
        <p:blipFill>
          <a:blip r:embed="rId2"/>
          <a:stretch>
            <a:fillRect/>
          </a:stretch>
        </p:blipFill>
        <p:spPr>
          <a:xfrm>
            <a:off x="5595257" y="598713"/>
            <a:ext cx="3440550" cy="3414485"/>
          </a:xfrm>
          <a:prstGeom prst="rect">
            <a:avLst/>
          </a:prstGeom>
        </p:spPr>
      </p:pic>
      <p:sp>
        <p:nvSpPr>
          <p:cNvPr id="5" name="TextBox 4">
            <a:extLst>
              <a:ext uri="{FF2B5EF4-FFF2-40B4-BE49-F238E27FC236}">
                <a16:creationId xmlns:a16="http://schemas.microsoft.com/office/drawing/2014/main" id="{E6D1E56D-7AB9-8540-B256-96BB75952244}"/>
              </a:ext>
            </a:extLst>
          </p:cNvPr>
          <p:cNvSpPr txBox="1"/>
          <p:nvPr/>
        </p:nvSpPr>
        <p:spPr>
          <a:xfrm>
            <a:off x="1545771" y="2121289"/>
            <a:ext cx="2960915" cy="369332"/>
          </a:xfrm>
          <a:prstGeom prst="rect">
            <a:avLst/>
          </a:prstGeom>
          <a:noFill/>
        </p:spPr>
        <p:txBody>
          <a:bodyPr wrap="square" rtlCol="0">
            <a:spAutoFit/>
          </a:bodyPr>
          <a:lstStyle/>
          <a:p>
            <a:r>
              <a:rPr lang="en-FR" dirty="0"/>
              <a:t>Et le post s’affiche ! </a:t>
            </a:r>
          </a:p>
        </p:txBody>
      </p:sp>
      <p:sp>
        <p:nvSpPr>
          <p:cNvPr id="6" name="Down Arrow 5">
            <a:extLst>
              <a:ext uri="{FF2B5EF4-FFF2-40B4-BE49-F238E27FC236}">
                <a16:creationId xmlns:a16="http://schemas.microsoft.com/office/drawing/2014/main" id="{F522C129-FA89-AC43-94AC-89947E37F457}"/>
              </a:ext>
            </a:extLst>
          </p:cNvPr>
          <p:cNvSpPr/>
          <p:nvPr/>
        </p:nvSpPr>
        <p:spPr>
          <a:xfrm rot="16200000" flipH="1">
            <a:off x="4403914" y="2010900"/>
            <a:ext cx="400417" cy="62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7" name="Graphic 6" descr="Arrow Slight curve">
            <a:extLst>
              <a:ext uri="{FF2B5EF4-FFF2-40B4-BE49-F238E27FC236}">
                <a16:creationId xmlns:a16="http://schemas.microsoft.com/office/drawing/2014/main" id="{89B28E3A-28F6-274D-9189-69F53723D5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3083718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8AE8E-277B-FE4F-AC20-AC806395B516}"/>
              </a:ext>
            </a:extLst>
          </p:cNvPr>
          <p:cNvSpPr txBox="1"/>
          <p:nvPr/>
        </p:nvSpPr>
        <p:spPr>
          <a:xfrm>
            <a:off x="968829" y="1360714"/>
            <a:ext cx="9655628" cy="1200329"/>
          </a:xfrm>
          <a:prstGeom prst="rect">
            <a:avLst/>
          </a:prstGeom>
          <a:noFill/>
        </p:spPr>
        <p:txBody>
          <a:bodyPr wrap="square" rtlCol="0">
            <a:spAutoFit/>
          </a:bodyPr>
          <a:lstStyle/>
          <a:p>
            <a:r>
              <a:rPr lang="en-FR" dirty="0"/>
              <a:t>Cette dualité avec le store </a:t>
            </a:r>
            <a:r>
              <a:rPr lang="en-FR" b="1" dirty="0"/>
              <a:t>est présente dans l’ensemble de l’application</a:t>
            </a:r>
            <a:r>
              <a:rPr lang="en-FR" dirty="0"/>
              <a:t>, ici nous avons vu les exemples concernant la récupération des informations utilisateur et la création d’un post, mais en donner un troisième nous pouvons nous pencher sur la suppresion d’un post. </a:t>
            </a:r>
          </a:p>
        </p:txBody>
      </p:sp>
      <p:pic>
        <p:nvPicPr>
          <p:cNvPr id="4" name="Picture 3">
            <a:extLst>
              <a:ext uri="{FF2B5EF4-FFF2-40B4-BE49-F238E27FC236}">
                <a16:creationId xmlns:a16="http://schemas.microsoft.com/office/drawing/2014/main" id="{19F9BEA1-743D-7F4A-AB34-CBFAE69BC6CC}"/>
              </a:ext>
            </a:extLst>
          </p:cNvPr>
          <p:cNvPicPr>
            <a:picLocks noChangeAspect="1"/>
          </p:cNvPicPr>
          <p:nvPr/>
        </p:nvPicPr>
        <p:blipFill>
          <a:blip r:embed="rId2"/>
          <a:stretch>
            <a:fillRect/>
          </a:stretch>
        </p:blipFill>
        <p:spPr>
          <a:xfrm>
            <a:off x="576943" y="3043010"/>
            <a:ext cx="2483759" cy="771979"/>
          </a:xfrm>
          <a:prstGeom prst="rect">
            <a:avLst/>
          </a:prstGeom>
        </p:spPr>
      </p:pic>
      <p:pic>
        <p:nvPicPr>
          <p:cNvPr id="6" name="Picture 5">
            <a:extLst>
              <a:ext uri="{FF2B5EF4-FFF2-40B4-BE49-F238E27FC236}">
                <a16:creationId xmlns:a16="http://schemas.microsoft.com/office/drawing/2014/main" id="{8950E6A8-82E3-4D4B-99DE-747BFBF056CB}"/>
              </a:ext>
            </a:extLst>
          </p:cNvPr>
          <p:cNvPicPr>
            <a:picLocks noChangeAspect="1"/>
          </p:cNvPicPr>
          <p:nvPr/>
        </p:nvPicPr>
        <p:blipFill>
          <a:blip r:embed="rId3"/>
          <a:stretch>
            <a:fillRect/>
          </a:stretch>
        </p:blipFill>
        <p:spPr>
          <a:xfrm>
            <a:off x="3582760" y="2924362"/>
            <a:ext cx="4349497" cy="1009276"/>
          </a:xfrm>
          <a:prstGeom prst="rect">
            <a:avLst/>
          </a:prstGeom>
        </p:spPr>
      </p:pic>
      <p:pic>
        <p:nvPicPr>
          <p:cNvPr id="8" name="Picture 7">
            <a:extLst>
              <a:ext uri="{FF2B5EF4-FFF2-40B4-BE49-F238E27FC236}">
                <a16:creationId xmlns:a16="http://schemas.microsoft.com/office/drawing/2014/main" id="{D0636DAC-AF84-5F4B-8832-41FC48C839D2}"/>
              </a:ext>
            </a:extLst>
          </p:cNvPr>
          <p:cNvPicPr>
            <a:picLocks noChangeAspect="1"/>
          </p:cNvPicPr>
          <p:nvPr/>
        </p:nvPicPr>
        <p:blipFill>
          <a:blip r:embed="rId4"/>
          <a:stretch>
            <a:fillRect/>
          </a:stretch>
        </p:blipFill>
        <p:spPr>
          <a:xfrm>
            <a:off x="8455164" y="3094264"/>
            <a:ext cx="3159893" cy="662253"/>
          </a:xfrm>
          <a:prstGeom prst="rect">
            <a:avLst/>
          </a:prstGeom>
        </p:spPr>
      </p:pic>
      <p:sp>
        <p:nvSpPr>
          <p:cNvPr id="9" name="TextBox 8">
            <a:extLst>
              <a:ext uri="{FF2B5EF4-FFF2-40B4-BE49-F238E27FC236}">
                <a16:creationId xmlns:a16="http://schemas.microsoft.com/office/drawing/2014/main" id="{1459E3A5-4AC9-0547-8D85-0B6FEDA57E01}"/>
              </a:ext>
            </a:extLst>
          </p:cNvPr>
          <p:cNvSpPr txBox="1"/>
          <p:nvPr/>
        </p:nvSpPr>
        <p:spPr>
          <a:xfrm>
            <a:off x="576943" y="4620121"/>
            <a:ext cx="2558143" cy="738664"/>
          </a:xfrm>
          <a:prstGeom prst="rect">
            <a:avLst/>
          </a:prstGeom>
          <a:noFill/>
        </p:spPr>
        <p:txBody>
          <a:bodyPr wrap="square" rtlCol="0">
            <a:spAutoFit/>
          </a:bodyPr>
          <a:lstStyle/>
          <a:p>
            <a:r>
              <a:rPr lang="en-FR" sz="1400" dirty="0"/>
              <a:t>L’utilisateur clique sur le bouton en forme de corbeille</a:t>
            </a:r>
          </a:p>
        </p:txBody>
      </p:sp>
      <p:sp>
        <p:nvSpPr>
          <p:cNvPr id="10" name="TextBox 9">
            <a:extLst>
              <a:ext uri="{FF2B5EF4-FFF2-40B4-BE49-F238E27FC236}">
                <a16:creationId xmlns:a16="http://schemas.microsoft.com/office/drawing/2014/main" id="{F904C824-5D9A-1D4F-AA8F-BE5351BF0165}"/>
              </a:ext>
            </a:extLst>
          </p:cNvPr>
          <p:cNvSpPr txBox="1"/>
          <p:nvPr/>
        </p:nvSpPr>
        <p:spPr>
          <a:xfrm>
            <a:off x="4478436" y="4296956"/>
            <a:ext cx="2558143" cy="1384995"/>
          </a:xfrm>
          <a:prstGeom prst="rect">
            <a:avLst/>
          </a:prstGeom>
          <a:noFill/>
        </p:spPr>
        <p:txBody>
          <a:bodyPr wrap="square" rtlCol="0">
            <a:spAutoFit/>
          </a:bodyPr>
          <a:lstStyle/>
          <a:p>
            <a:r>
              <a:rPr lang="en-FR" sz="1400" dirty="0"/>
              <a:t>Le composant button demande que la fonction “deletePost” soit appelée, avec l’id du post en argument (id récupéré via le store)</a:t>
            </a:r>
          </a:p>
        </p:txBody>
      </p:sp>
      <p:sp>
        <p:nvSpPr>
          <p:cNvPr id="11" name="TextBox 10">
            <a:extLst>
              <a:ext uri="{FF2B5EF4-FFF2-40B4-BE49-F238E27FC236}">
                <a16:creationId xmlns:a16="http://schemas.microsoft.com/office/drawing/2014/main" id="{462CE655-3867-9E45-9F52-514F44257FF4}"/>
              </a:ext>
            </a:extLst>
          </p:cNvPr>
          <p:cNvSpPr txBox="1"/>
          <p:nvPr/>
        </p:nvSpPr>
        <p:spPr>
          <a:xfrm>
            <a:off x="8756038" y="4296956"/>
            <a:ext cx="2558143" cy="1384995"/>
          </a:xfrm>
          <a:prstGeom prst="rect">
            <a:avLst/>
          </a:prstGeom>
          <a:noFill/>
        </p:spPr>
        <p:txBody>
          <a:bodyPr wrap="square" rtlCol="0">
            <a:spAutoFit/>
          </a:bodyPr>
          <a:lstStyle/>
          <a:p>
            <a:r>
              <a:rPr lang="en-FR" sz="1400" dirty="0"/>
              <a:t>La fonction notée dans les methodes de l’app demande de lancer la requête “deleteOnePost” disponible dans le fichier store, avec l’id du post</a:t>
            </a:r>
          </a:p>
        </p:txBody>
      </p:sp>
      <p:sp>
        <p:nvSpPr>
          <p:cNvPr id="12" name="Down Arrow 11">
            <a:extLst>
              <a:ext uri="{FF2B5EF4-FFF2-40B4-BE49-F238E27FC236}">
                <a16:creationId xmlns:a16="http://schemas.microsoft.com/office/drawing/2014/main" id="{BD5811EA-317A-C344-94EB-852959DFDBFB}"/>
              </a:ext>
            </a:extLst>
          </p:cNvPr>
          <p:cNvSpPr/>
          <p:nvPr/>
        </p:nvSpPr>
        <p:spPr>
          <a:xfrm rot="16200000" flipH="1">
            <a:off x="3418498" y="4672705"/>
            <a:ext cx="400417" cy="62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3" name="Down Arrow 12">
            <a:extLst>
              <a:ext uri="{FF2B5EF4-FFF2-40B4-BE49-F238E27FC236}">
                <a16:creationId xmlns:a16="http://schemas.microsoft.com/office/drawing/2014/main" id="{B42DA4B8-265B-9C4A-991B-A01177D71334}"/>
              </a:ext>
            </a:extLst>
          </p:cNvPr>
          <p:cNvSpPr/>
          <p:nvPr/>
        </p:nvSpPr>
        <p:spPr>
          <a:xfrm rot="16200000" flipH="1">
            <a:off x="7696100" y="4672706"/>
            <a:ext cx="400417" cy="62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14" name="Graphic 13" descr="Arrow Slight curve">
            <a:extLst>
              <a:ext uri="{FF2B5EF4-FFF2-40B4-BE49-F238E27FC236}">
                <a16:creationId xmlns:a16="http://schemas.microsoft.com/office/drawing/2014/main" id="{4FBDE5EF-6338-DF48-8028-109F3779DD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122070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CEB1E-D929-EF4C-9B50-ECFBF320078E}"/>
              </a:ext>
            </a:extLst>
          </p:cNvPr>
          <p:cNvPicPr>
            <a:picLocks noChangeAspect="1"/>
          </p:cNvPicPr>
          <p:nvPr/>
        </p:nvPicPr>
        <p:blipFill>
          <a:blip r:embed="rId2"/>
          <a:stretch>
            <a:fillRect/>
          </a:stretch>
        </p:blipFill>
        <p:spPr>
          <a:xfrm>
            <a:off x="765629" y="1208314"/>
            <a:ext cx="4030905" cy="3334658"/>
          </a:xfrm>
          <a:prstGeom prst="rect">
            <a:avLst/>
          </a:prstGeom>
        </p:spPr>
      </p:pic>
      <p:pic>
        <p:nvPicPr>
          <p:cNvPr id="5" name="Picture 4">
            <a:extLst>
              <a:ext uri="{FF2B5EF4-FFF2-40B4-BE49-F238E27FC236}">
                <a16:creationId xmlns:a16="http://schemas.microsoft.com/office/drawing/2014/main" id="{0EEF4B4D-FA3F-0942-9905-E684F4AC9F7C}"/>
              </a:ext>
            </a:extLst>
          </p:cNvPr>
          <p:cNvPicPr>
            <a:picLocks noChangeAspect="1"/>
          </p:cNvPicPr>
          <p:nvPr/>
        </p:nvPicPr>
        <p:blipFill>
          <a:blip r:embed="rId3"/>
          <a:stretch>
            <a:fillRect/>
          </a:stretch>
        </p:blipFill>
        <p:spPr>
          <a:xfrm>
            <a:off x="6096000" y="2559050"/>
            <a:ext cx="5170826" cy="869950"/>
          </a:xfrm>
          <a:prstGeom prst="rect">
            <a:avLst/>
          </a:prstGeom>
        </p:spPr>
      </p:pic>
      <p:sp>
        <p:nvSpPr>
          <p:cNvPr id="8" name="TextBox 7">
            <a:extLst>
              <a:ext uri="{FF2B5EF4-FFF2-40B4-BE49-F238E27FC236}">
                <a16:creationId xmlns:a16="http://schemas.microsoft.com/office/drawing/2014/main" id="{209CE890-838D-8440-AF0C-0C07F6D72A9D}"/>
              </a:ext>
            </a:extLst>
          </p:cNvPr>
          <p:cNvSpPr txBox="1"/>
          <p:nvPr/>
        </p:nvSpPr>
        <p:spPr>
          <a:xfrm>
            <a:off x="765629" y="4920242"/>
            <a:ext cx="4187371" cy="1600438"/>
          </a:xfrm>
          <a:prstGeom prst="rect">
            <a:avLst/>
          </a:prstGeom>
          <a:noFill/>
        </p:spPr>
        <p:txBody>
          <a:bodyPr wrap="square" rtlCol="0">
            <a:spAutoFit/>
          </a:bodyPr>
          <a:lstStyle/>
          <a:p>
            <a:r>
              <a:rPr lang="en-FR" sz="1400" dirty="0"/>
              <a:t>La requête renseignée dans le store va demander alors au backend de supprimer le post concerné par l’id, le supprimer en fonction du middleware présent dans le controller associé au niveau du backend.</a:t>
            </a:r>
          </a:p>
          <a:p>
            <a:r>
              <a:rPr lang="en-FR" sz="1400" dirty="0"/>
              <a:t>Le commit DELETE_POST y est associé pour mettre à jour le state.</a:t>
            </a:r>
          </a:p>
        </p:txBody>
      </p:sp>
      <p:sp>
        <p:nvSpPr>
          <p:cNvPr id="9" name="TextBox 8">
            <a:extLst>
              <a:ext uri="{FF2B5EF4-FFF2-40B4-BE49-F238E27FC236}">
                <a16:creationId xmlns:a16="http://schemas.microsoft.com/office/drawing/2014/main" id="{323FB679-85FF-3B4E-8A3F-E2F64C57A8D1}"/>
              </a:ext>
            </a:extLst>
          </p:cNvPr>
          <p:cNvSpPr txBox="1"/>
          <p:nvPr/>
        </p:nvSpPr>
        <p:spPr>
          <a:xfrm>
            <a:off x="6587727" y="5182005"/>
            <a:ext cx="4187371" cy="738664"/>
          </a:xfrm>
          <a:prstGeom prst="rect">
            <a:avLst/>
          </a:prstGeom>
          <a:noFill/>
        </p:spPr>
        <p:txBody>
          <a:bodyPr wrap="square" rtlCol="0">
            <a:spAutoFit/>
          </a:bodyPr>
          <a:lstStyle/>
          <a:p>
            <a:r>
              <a:rPr lang="en-FR" sz="1400" dirty="0"/>
              <a:t>Le commit va alors supprimer le post concerné du store, en retournant également un message de confirmation.</a:t>
            </a:r>
          </a:p>
        </p:txBody>
      </p:sp>
      <p:sp>
        <p:nvSpPr>
          <p:cNvPr id="10" name="Down Arrow 9">
            <a:extLst>
              <a:ext uri="{FF2B5EF4-FFF2-40B4-BE49-F238E27FC236}">
                <a16:creationId xmlns:a16="http://schemas.microsoft.com/office/drawing/2014/main" id="{E9DE800C-B484-2944-8D5C-83C093277014}"/>
              </a:ext>
            </a:extLst>
          </p:cNvPr>
          <p:cNvSpPr/>
          <p:nvPr/>
        </p:nvSpPr>
        <p:spPr>
          <a:xfrm rot="16200000" flipH="1">
            <a:off x="5570155" y="5258658"/>
            <a:ext cx="400417" cy="62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3639390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51DF-3AC5-E44D-8F45-E24A4834448F}"/>
              </a:ext>
            </a:extLst>
          </p:cNvPr>
          <p:cNvSpPr>
            <a:spLocks noGrp="1"/>
          </p:cNvSpPr>
          <p:nvPr>
            <p:ph type="title"/>
          </p:nvPr>
        </p:nvSpPr>
        <p:spPr/>
        <p:txBody>
          <a:bodyPr/>
          <a:lstStyle/>
          <a:p>
            <a:r>
              <a:rPr lang="en-FR" dirty="0"/>
              <a:t>Conclusion</a:t>
            </a:r>
          </a:p>
        </p:txBody>
      </p:sp>
      <p:sp>
        <p:nvSpPr>
          <p:cNvPr id="3" name="TextBox 2">
            <a:extLst>
              <a:ext uri="{FF2B5EF4-FFF2-40B4-BE49-F238E27FC236}">
                <a16:creationId xmlns:a16="http://schemas.microsoft.com/office/drawing/2014/main" id="{A3CBA27B-F4BE-3B48-A569-E24DB4A1E876}"/>
              </a:ext>
            </a:extLst>
          </p:cNvPr>
          <p:cNvSpPr txBox="1"/>
          <p:nvPr/>
        </p:nvSpPr>
        <p:spPr>
          <a:xfrm>
            <a:off x="870856" y="2449286"/>
            <a:ext cx="10482943" cy="3139321"/>
          </a:xfrm>
          <a:prstGeom prst="rect">
            <a:avLst/>
          </a:prstGeom>
          <a:noFill/>
        </p:spPr>
        <p:txBody>
          <a:bodyPr wrap="square" rtlCol="0">
            <a:spAutoFit/>
          </a:bodyPr>
          <a:lstStyle/>
          <a:p>
            <a:r>
              <a:rPr lang="en-FR" dirty="0"/>
              <a:t>Notre réseau social repose sur de nombreux éléments étroitements liés, </a:t>
            </a:r>
            <a:r>
              <a:rPr lang="en-FR" b="1" dirty="0"/>
              <a:t>une base de données, un serveur / API, et un frontend</a:t>
            </a:r>
            <a:r>
              <a:rPr lang="en-FR" dirty="0"/>
              <a:t>. Chacun au </a:t>
            </a:r>
            <a:r>
              <a:rPr lang="en-FR" b="1" dirty="0"/>
              <a:t>service des fonctions proposées par l’application</a:t>
            </a:r>
            <a:r>
              <a:rPr lang="en-FR" dirty="0"/>
              <a:t>, de l’inscription d’un utilisateur, à l’ajout de post ou de commentaire, en passant par la modification d’un profil, … </a:t>
            </a:r>
          </a:p>
          <a:p>
            <a:endParaRPr lang="en-FR" dirty="0"/>
          </a:p>
          <a:p>
            <a:r>
              <a:rPr lang="en-FR" dirty="0"/>
              <a:t>J’ai fait ici une présentation générale du fonctionnement de notre futur réseau social, sans être trop exhaustif, car ce </a:t>
            </a:r>
            <a:r>
              <a:rPr lang="en-FR" b="1" dirty="0"/>
              <a:t>projet passionnant </a:t>
            </a:r>
            <a:r>
              <a:rPr lang="en-FR" dirty="0"/>
              <a:t>regorge de fonctions et de détails permettant de le rendre; comme énoncé précédement, </a:t>
            </a:r>
            <a:r>
              <a:rPr lang="en-FR" b="1" dirty="0"/>
              <a:t>maintainable</a:t>
            </a:r>
            <a:r>
              <a:rPr lang="en-FR" dirty="0"/>
              <a:t> et donc </a:t>
            </a:r>
            <a:r>
              <a:rPr lang="en-FR" b="1" dirty="0"/>
              <a:t>prêt à évoluer </a:t>
            </a:r>
            <a:r>
              <a:rPr lang="en-FR" dirty="0"/>
              <a:t>selon les besoins de notre société, et de ses employés.  </a:t>
            </a:r>
          </a:p>
          <a:p>
            <a:endParaRPr lang="en-FR" dirty="0"/>
          </a:p>
          <a:p>
            <a:r>
              <a:rPr lang="en-FR" b="1" dirty="0"/>
              <a:t>Ainsi c’est avec le plus grand enthousiasme que je m’apprête à répondre à vos questions ! </a:t>
            </a:r>
          </a:p>
        </p:txBody>
      </p:sp>
    </p:spTree>
    <p:extLst>
      <p:ext uri="{BB962C8B-B14F-4D97-AF65-F5344CB8AC3E}">
        <p14:creationId xmlns:p14="http://schemas.microsoft.com/office/powerpoint/2010/main" val="105426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4921-D91D-944F-8466-ACA3C98EE34C}"/>
              </a:ext>
            </a:extLst>
          </p:cNvPr>
          <p:cNvSpPr>
            <a:spLocks noGrp="1"/>
          </p:cNvSpPr>
          <p:nvPr>
            <p:ph type="title"/>
          </p:nvPr>
        </p:nvSpPr>
        <p:spPr/>
        <p:txBody>
          <a:bodyPr/>
          <a:lstStyle/>
          <a:p>
            <a:r>
              <a:rPr lang="en-FR" dirty="0"/>
              <a:t>Présentation</a:t>
            </a:r>
          </a:p>
        </p:txBody>
      </p:sp>
      <p:sp>
        <p:nvSpPr>
          <p:cNvPr id="3" name="Content Placeholder 2">
            <a:extLst>
              <a:ext uri="{FF2B5EF4-FFF2-40B4-BE49-F238E27FC236}">
                <a16:creationId xmlns:a16="http://schemas.microsoft.com/office/drawing/2014/main" id="{807BF828-4CE0-B747-9616-97E7729805EE}"/>
              </a:ext>
            </a:extLst>
          </p:cNvPr>
          <p:cNvSpPr>
            <a:spLocks noGrp="1"/>
          </p:cNvSpPr>
          <p:nvPr>
            <p:ph idx="1"/>
          </p:nvPr>
        </p:nvSpPr>
        <p:spPr/>
        <p:txBody>
          <a:bodyPr>
            <a:normAutofit lnSpcReduction="10000"/>
          </a:bodyPr>
          <a:lstStyle/>
          <a:p>
            <a:r>
              <a:rPr lang="en-FR" dirty="0"/>
              <a:t>Suite à cette proposition je suis alors intervenu pour mettre en place une </a:t>
            </a:r>
            <a:r>
              <a:rPr lang="en-FR" b="1" dirty="0"/>
              <a:t>première version de notre réseau social </a:t>
            </a:r>
            <a:r>
              <a:rPr lang="en-FR" dirty="0"/>
              <a:t>en prenant en compte les contraintes suivantes : </a:t>
            </a:r>
          </a:p>
          <a:p>
            <a:pPr marL="457200" lvl="1" indent="0">
              <a:buNone/>
            </a:pPr>
            <a:endParaRPr lang="en-FR" dirty="0"/>
          </a:p>
          <a:p>
            <a:pPr lvl="1">
              <a:buFont typeface="Wingdings" pitchFamily="2" charset="2"/>
              <a:buChar char="ü"/>
            </a:pPr>
            <a:r>
              <a:rPr lang="en-FR" dirty="0"/>
              <a:t>Une </a:t>
            </a:r>
            <a:r>
              <a:rPr lang="en-FR" b="1" dirty="0"/>
              <a:t>interface simple d’utilisation </a:t>
            </a:r>
            <a:r>
              <a:rPr lang="en-FR" dirty="0"/>
              <a:t>aussi bien sur un poste fixe que sur un mobile </a:t>
            </a:r>
          </a:p>
          <a:p>
            <a:pPr lvl="1">
              <a:buFont typeface="Wingdings" pitchFamily="2" charset="2"/>
              <a:buChar char="ü"/>
            </a:pPr>
            <a:r>
              <a:rPr lang="en-FR" b="1" dirty="0"/>
              <a:t>Une création et une gestion de compte simplifiée</a:t>
            </a:r>
          </a:p>
          <a:p>
            <a:pPr lvl="1">
              <a:buFont typeface="Wingdings" pitchFamily="2" charset="2"/>
              <a:buChar char="ü"/>
            </a:pPr>
            <a:r>
              <a:rPr lang="en-GB" dirty="0"/>
              <a:t>L</a:t>
            </a:r>
            <a:r>
              <a:rPr lang="en-FR" dirty="0"/>
              <a:t>a possibilité de </a:t>
            </a:r>
            <a:r>
              <a:rPr lang="en-FR" b="1" dirty="0"/>
              <a:t>poster des textes, des images, ou des gifs animés</a:t>
            </a:r>
          </a:p>
          <a:p>
            <a:pPr lvl="1">
              <a:buFont typeface="Wingdings" pitchFamily="2" charset="2"/>
              <a:buChar char="ü"/>
            </a:pPr>
            <a:r>
              <a:rPr lang="en-FR" dirty="0"/>
              <a:t>Le fait que les utilisateurs puissent voir </a:t>
            </a:r>
            <a:r>
              <a:rPr lang="en-FR" b="1" dirty="0"/>
              <a:t>les dernières publications, les commenter, ou les liker</a:t>
            </a:r>
          </a:p>
          <a:p>
            <a:pPr lvl="1">
              <a:buFont typeface="Wingdings" pitchFamily="2" charset="2"/>
              <a:buChar char="ü"/>
            </a:pPr>
            <a:r>
              <a:rPr lang="en-FR" dirty="0"/>
              <a:t>Pour qu’un utilisateur de type administrateur </a:t>
            </a:r>
            <a:r>
              <a:rPr lang="en-FR" b="1" dirty="0"/>
              <a:t>puisse modérer</a:t>
            </a:r>
            <a:r>
              <a:rPr lang="en-FR" dirty="0"/>
              <a:t> les interactions entre salariés, ou supprimer un compte obsolète</a:t>
            </a:r>
          </a:p>
          <a:p>
            <a:pPr marL="457200" lvl="1" indent="0">
              <a:buNone/>
            </a:pPr>
            <a:endParaRPr lang="en-FR" dirty="0"/>
          </a:p>
          <a:p>
            <a:pPr marL="0" indent="0">
              <a:buNone/>
            </a:pPr>
            <a:endParaRPr lang="en-FR" dirty="0"/>
          </a:p>
        </p:txBody>
      </p:sp>
      <p:pic>
        <p:nvPicPr>
          <p:cNvPr id="5" name="Graphic 4" descr="Arrow Slight curve">
            <a:extLst>
              <a:ext uri="{FF2B5EF4-FFF2-40B4-BE49-F238E27FC236}">
                <a16:creationId xmlns:a16="http://schemas.microsoft.com/office/drawing/2014/main" id="{6740B7D5-0041-5947-9AE2-1A035D18CB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3722637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F849E-FF81-9842-89BA-B8C497987398}"/>
              </a:ext>
            </a:extLst>
          </p:cNvPr>
          <p:cNvSpPr txBox="1"/>
          <p:nvPr/>
        </p:nvSpPr>
        <p:spPr>
          <a:xfrm>
            <a:off x="1613807" y="1502229"/>
            <a:ext cx="8964386" cy="1200329"/>
          </a:xfrm>
          <a:prstGeom prst="rect">
            <a:avLst/>
          </a:prstGeom>
          <a:noFill/>
        </p:spPr>
        <p:txBody>
          <a:bodyPr wrap="square" rtlCol="0">
            <a:spAutoFit/>
          </a:bodyPr>
          <a:lstStyle/>
          <a:p>
            <a:pPr algn="just"/>
            <a:r>
              <a:rPr lang="en-FR" dirty="0"/>
              <a:t>Toutes ces caractéristiques ont été </a:t>
            </a:r>
            <a:r>
              <a:rPr lang="en-FR" b="1" dirty="0"/>
              <a:t>alors implémentées de manière logique et compréhensible</a:t>
            </a:r>
            <a:r>
              <a:rPr lang="en-FR" dirty="0"/>
              <a:t>, s’agissant d’une première version de notre réseau </a:t>
            </a:r>
            <a:r>
              <a:rPr lang="en-FR" b="1" dirty="0"/>
              <a:t>la maintenabilité de l’application et de son code</a:t>
            </a:r>
            <a:r>
              <a:rPr lang="en-FR" dirty="0"/>
              <a:t> est un élément important pour tout travail ultérieur.</a:t>
            </a:r>
          </a:p>
        </p:txBody>
      </p:sp>
      <p:sp>
        <p:nvSpPr>
          <p:cNvPr id="4" name="TextBox 3">
            <a:extLst>
              <a:ext uri="{FF2B5EF4-FFF2-40B4-BE49-F238E27FC236}">
                <a16:creationId xmlns:a16="http://schemas.microsoft.com/office/drawing/2014/main" id="{B81B273C-967A-9D40-96BB-292F0616113F}"/>
              </a:ext>
            </a:extLst>
          </p:cNvPr>
          <p:cNvSpPr txBox="1"/>
          <p:nvPr/>
        </p:nvSpPr>
        <p:spPr>
          <a:xfrm>
            <a:off x="1613806" y="2786074"/>
            <a:ext cx="8964386" cy="646331"/>
          </a:xfrm>
          <a:prstGeom prst="rect">
            <a:avLst/>
          </a:prstGeom>
          <a:noFill/>
        </p:spPr>
        <p:txBody>
          <a:bodyPr wrap="square" rtlCol="0">
            <a:spAutoFit/>
          </a:bodyPr>
          <a:lstStyle/>
          <a:p>
            <a:pPr algn="just"/>
            <a:r>
              <a:rPr lang="en-FR" dirty="0"/>
              <a:t>Mais avant de vous présenter la partie plus technique du projet, je me permets de </a:t>
            </a:r>
            <a:r>
              <a:rPr lang="en-FR" b="1" dirty="0"/>
              <a:t>vous présenter dans un premier temps notre futur réseau social ! </a:t>
            </a:r>
          </a:p>
        </p:txBody>
      </p:sp>
      <p:pic>
        <p:nvPicPr>
          <p:cNvPr id="6" name="Picture 5">
            <a:extLst>
              <a:ext uri="{FF2B5EF4-FFF2-40B4-BE49-F238E27FC236}">
                <a16:creationId xmlns:a16="http://schemas.microsoft.com/office/drawing/2014/main" id="{96058889-AFC0-BE40-A776-DD3001D87090}"/>
              </a:ext>
            </a:extLst>
          </p:cNvPr>
          <p:cNvPicPr>
            <a:picLocks noChangeAspect="1"/>
          </p:cNvPicPr>
          <p:nvPr/>
        </p:nvPicPr>
        <p:blipFill>
          <a:blip r:embed="rId2"/>
          <a:stretch>
            <a:fillRect/>
          </a:stretch>
        </p:blipFill>
        <p:spPr>
          <a:xfrm>
            <a:off x="3619310" y="3765802"/>
            <a:ext cx="4953380" cy="2523420"/>
          </a:xfrm>
          <a:prstGeom prst="rect">
            <a:avLst/>
          </a:prstGeom>
        </p:spPr>
      </p:pic>
    </p:spTree>
    <p:extLst>
      <p:ext uri="{BB962C8B-B14F-4D97-AF65-F5344CB8AC3E}">
        <p14:creationId xmlns:p14="http://schemas.microsoft.com/office/powerpoint/2010/main" val="1548498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D58C-27E3-5E44-A0CE-E9701BE36440}"/>
              </a:ext>
            </a:extLst>
          </p:cNvPr>
          <p:cNvSpPr>
            <a:spLocks noGrp="1"/>
          </p:cNvSpPr>
          <p:nvPr>
            <p:ph type="title"/>
          </p:nvPr>
        </p:nvSpPr>
        <p:spPr/>
        <p:txBody>
          <a:bodyPr/>
          <a:lstStyle/>
          <a:p>
            <a:r>
              <a:rPr lang="en-FR" dirty="0"/>
              <a:t>Architecture et mise en place</a:t>
            </a:r>
          </a:p>
        </p:txBody>
      </p:sp>
      <p:sp>
        <p:nvSpPr>
          <p:cNvPr id="3" name="Content Placeholder 2">
            <a:extLst>
              <a:ext uri="{FF2B5EF4-FFF2-40B4-BE49-F238E27FC236}">
                <a16:creationId xmlns:a16="http://schemas.microsoft.com/office/drawing/2014/main" id="{8C1F2FBF-E332-F448-A120-57EBDD9E1FDC}"/>
              </a:ext>
            </a:extLst>
          </p:cNvPr>
          <p:cNvSpPr>
            <a:spLocks noGrp="1"/>
          </p:cNvSpPr>
          <p:nvPr>
            <p:ph idx="1"/>
          </p:nvPr>
        </p:nvSpPr>
        <p:spPr/>
        <p:txBody>
          <a:bodyPr/>
          <a:lstStyle/>
          <a:p>
            <a:r>
              <a:rPr lang="en-FR" dirty="0"/>
              <a:t>Un réseau social est un lieu d’échange, on y partage des messages, des images, des réactions, on partage également un profil qui peut être consulté par toute personne inscrite. </a:t>
            </a:r>
          </a:p>
          <a:p>
            <a:r>
              <a:rPr lang="en-FR" dirty="0"/>
              <a:t>Ces possibilités nécessitent alors de pouvoir </a:t>
            </a:r>
            <a:r>
              <a:rPr lang="en-FR" b="1" dirty="0"/>
              <a:t>stocker des données, les récupérer, les manipuler, et les supprimer</a:t>
            </a:r>
            <a:r>
              <a:rPr lang="en-FR" dirty="0"/>
              <a:t>, il s’agit d’une logique </a:t>
            </a:r>
            <a:r>
              <a:rPr lang="en-FR" b="1" dirty="0"/>
              <a:t>CRUD</a:t>
            </a:r>
            <a:r>
              <a:rPr lang="en-FR" dirty="0"/>
              <a:t>.</a:t>
            </a:r>
          </a:p>
          <a:p>
            <a:r>
              <a:rPr lang="en-FR" dirty="0"/>
              <a:t>De ce fait, nous avons besoin de trois éléments clés permettant de réaliser ces opérations : une </a:t>
            </a:r>
            <a:r>
              <a:rPr lang="en-FR" b="1" dirty="0"/>
              <a:t>base de données</a:t>
            </a:r>
            <a:r>
              <a:rPr lang="en-FR" dirty="0"/>
              <a:t>, une </a:t>
            </a:r>
            <a:r>
              <a:rPr lang="en-FR" b="1" dirty="0"/>
              <a:t>API</a:t>
            </a:r>
            <a:r>
              <a:rPr lang="en-FR" dirty="0"/>
              <a:t>, une </a:t>
            </a:r>
            <a:r>
              <a:rPr lang="en-FR" b="1" dirty="0"/>
              <a:t>interface client</a:t>
            </a:r>
            <a:r>
              <a:rPr lang="en-FR" dirty="0"/>
              <a:t>. Ces éléments travaillant de pair. </a:t>
            </a:r>
          </a:p>
          <a:p>
            <a:r>
              <a:rPr lang="en-FR" dirty="0"/>
              <a:t>Nous allons alors nous pencher sur ces fondations qui </a:t>
            </a:r>
            <a:r>
              <a:rPr lang="en-FR" b="1" dirty="0"/>
              <a:t>permettent d’orchestrer l’ensemble de l’application</a:t>
            </a:r>
          </a:p>
        </p:txBody>
      </p:sp>
      <p:pic>
        <p:nvPicPr>
          <p:cNvPr id="4" name="Graphic 3" descr="Arrow Slight curve">
            <a:extLst>
              <a:ext uri="{FF2B5EF4-FFF2-40B4-BE49-F238E27FC236}">
                <a16:creationId xmlns:a16="http://schemas.microsoft.com/office/drawing/2014/main" id="{73F911F1-9687-6846-8321-EF5A9E7ADD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319198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728EB1-4252-E541-8AA7-B5448B883A51}"/>
              </a:ext>
            </a:extLst>
          </p:cNvPr>
          <p:cNvPicPr>
            <a:picLocks noChangeAspect="1"/>
          </p:cNvPicPr>
          <p:nvPr/>
        </p:nvPicPr>
        <p:blipFill>
          <a:blip r:embed="rId2"/>
          <a:stretch>
            <a:fillRect/>
          </a:stretch>
        </p:blipFill>
        <p:spPr>
          <a:xfrm flipH="1">
            <a:off x="8942214" y="2220229"/>
            <a:ext cx="1839050" cy="1083726"/>
          </a:xfrm>
          <a:prstGeom prst="rect">
            <a:avLst/>
          </a:prstGeom>
        </p:spPr>
      </p:pic>
      <p:pic>
        <p:nvPicPr>
          <p:cNvPr id="9" name="Picture 8">
            <a:extLst>
              <a:ext uri="{FF2B5EF4-FFF2-40B4-BE49-F238E27FC236}">
                <a16:creationId xmlns:a16="http://schemas.microsoft.com/office/drawing/2014/main" id="{BBD53D3A-4268-2046-ADC9-9C3D82CB41A7}"/>
              </a:ext>
            </a:extLst>
          </p:cNvPr>
          <p:cNvPicPr>
            <a:picLocks noChangeAspect="1"/>
          </p:cNvPicPr>
          <p:nvPr/>
        </p:nvPicPr>
        <p:blipFill>
          <a:blip r:embed="rId3"/>
          <a:stretch>
            <a:fillRect/>
          </a:stretch>
        </p:blipFill>
        <p:spPr>
          <a:xfrm flipH="1">
            <a:off x="4910803" y="2051261"/>
            <a:ext cx="1364131" cy="1364131"/>
          </a:xfrm>
          <a:prstGeom prst="rect">
            <a:avLst/>
          </a:prstGeom>
        </p:spPr>
      </p:pic>
      <p:pic>
        <p:nvPicPr>
          <p:cNvPr id="11" name="Picture 10">
            <a:extLst>
              <a:ext uri="{FF2B5EF4-FFF2-40B4-BE49-F238E27FC236}">
                <a16:creationId xmlns:a16="http://schemas.microsoft.com/office/drawing/2014/main" id="{392C8C2D-87B8-2641-BA55-1E60CF938F52}"/>
              </a:ext>
            </a:extLst>
          </p:cNvPr>
          <p:cNvPicPr>
            <a:picLocks noChangeAspect="1"/>
          </p:cNvPicPr>
          <p:nvPr/>
        </p:nvPicPr>
        <p:blipFill>
          <a:blip r:embed="rId4"/>
          <a:stretch>
            <a:fillRect/>
          </a:stretch>
        </p:blipFill>
        <p:spPr>
          <a:xfrm flipH="1">
            <a:off x="1113011" y="2220229"/>
            <a:ext cx="1053412" cy="1053412"/>
          </a:xfrm>
          <a:prstGeom prst="rect">
            <a:avLst/>
          </a:prstGeom>
        </p:spPr>
      </p:pic>
      <p:pic>
        <p:nvPicPr>
          <p:cNvPr id="19" name="Picture 18">
            <a:extLst>
              <a:ext uri="{FF2B5EF4-FFF2-40B4-BE49-F238E27FC236}">
                <a16:creationId xmlns:a16="http://schemas.microsoft.com/office/drawing/2014/main" id="{DF4B49C8-731E-0B4B-9620-E27696220A5D}"/>
              </a:ext>
            </a:extLst>
          </p:cNvPr>
          <p:cNvPicPr>
            <a:picLocks noChangeAspect="1"/>
          </p:cNvPicPr>
          <p:nvPr/>
        </p:nvPicPr>
        <p:blipFill>
          <a:blip r:embed="rId5"/>
          <a:stretch>
            <a:fillRect/>
          </a:stretch>
        </p:blipFill>
        <p:spPr>
          <a:xfrm flipH="1">
            <a:off x="8762282" y="1820398"/>
            <a:ext cx="1099457" cy="1099457"/>
          </a:xfrm>
          <a:prstGeom prst="rect">
            <a:avLst/>
          </a:prstGeom>
        </p:spPr>
      </p:pic>
      <p:pic>
        <p:nvPicPr>
          <p:cNvPr id="21" name="Picture 20">
            <a:extLst>
              <a:ext uri="{FF2B5EF4-FFF2-40B4-BE49-F238E27FC236}">
                <a16:creationId xmlns:a16="http://schemas.microsoft.com/office/drawing/2014/main" id="{A1061E7C-E02C-8E49-B30D-9703A6370538}"/>
              </a:ext>
            </a:extLst>
          </p:cNvPr>
          <p:cNvPicPr>
            <a:picLocks noChangeAspect="1"/>
          </p:cNvPicPr>
          <p:nvPr/>
        </p:nvPicPr>
        <p:blipFill>
          <a:blip r:embed="rId6"/>
          <a:stretch>
            <a:fillRect/>
          </a:stretch>
        </p:blipFill>
        <p:spPr>
          <a:xfrm>
            <a:off x="4744042" y="3546021"/>
            <a:ext cx="1697652" cy="713014"/>
          </a:xfrm>
          <a:prstGeom prst="rect">
            <a:avLst/>
          </a:prstGeom>
        </p:spPr>
      </p:pic>
      <p:pic>
        <p:nvPicPr>
          <p:cNvPr id="23" name="Picture 22">
            <a:extLst>
              <a:ext uri="{FF2B5EF4-FFF2-40B4-BE49-F238E27FC236}">
                <a16:creationId xmlns:a16="http://schemas.microsoft.com/office/drawing/2014/main" id="{8EA0FA3A-A9E1-104F-9732-4A8D224CB6CF}"/>
              </a:ext>
            </a:extLst>
          </p:cNvPr>
          <p:cNvPicPr>
            <a:picLocks noChangeAspect="1"/>
          </p:cNvPicPr>
          <p:nvPr/>
        </p:nvPicPr>
        <p:blipFill>
          <a:blip r:embed="rId7"/>
          <a:stretch>
            <a:fillRect/>
          </a:stretch>
        </p:blipFill>
        <p:spPr>
          <a:xfrm>
            <a:off x="6980029" y="2563924"/>
            <a:ext cx="1257090" cy="513098"/>
          </a:xfrm>
          <a:prstGeom prst="rect">
            <a:avLst/>
          </a:prstGeom>
        </p:spPr>
      </p:pic>
      <p:pic>
        <p:nvPicPr>
          <p:cNvPr id="3" name="Picture 2">
            <a:extLst>
              <a:ext uri="{FF2B5EF4-FFF2-40B4-BE49-F238E27FC236}">
                <a16:creationId xmlns:a16="http://schemas.microsoft.com/office/drawing/2014/main" id="{D26829A2-6C16-2E42-B1F9-5F5016CCDE07}"/>
              </a:ext>
            </a:extLst>
          </p:cNvPr>
          <p:cNvPicPr>
            <a:picLocks noChangeAspect="1"/>
          </p:cNvPicPr>
          <p:nvPr/>
        </p:nvPicPr>
        <p:blipFill>
          <a:blip r:embed="rId8"/>
          <a:stretch>
            <a:fillRect/>
          </a:stretch>
        </p:blipFill>
        <p:spPr>
          <a:xfrm>
            <a:off x="2975794" y="2431766"/>
            <a:ext cx="1137580" cy="936172"/>
          </a:xfrm>
          <a:prstGeom prst="rect">
            <a:avLst/>
          </a:prstGeom>
        </p:spPr>
      </p:pic>
      <p:pic>
        <p:nvPicPr>
          <p:cNvPr id="6" name="Picture 5">
            <a:extLst>
              <a:ext uri="{FF2B5EF4-FFF2-40B4-BE49-F238E27FC236}">
                <a16:creationId xmlns:a16="http://schemas.microsoft.com/office/drawing/2014/main" id="{257571F2-482D-0C48-AD16-7FAF4A8993E4}"/>
              </a:ext>
            </a:extLst>
          </p:cNvPr>
          <p:cNvPicPr>
            <a:picLocks noChangeAspect="1"/>
          </p:cNvPicPr>
          <p:nvPr/>
        </p:nvPicPr>
        <p:blipFill>
          <a:blip r:embed="rId9"/>
          <a:stretch>
            <a:fillRect/>
          </a:stretch>
        </p:blipFill>
        <p:spPr>
          <a:xfrm>
            <a:off x="1509416" y="2909238"/>
            <a:ext cx="1052577" cy="789433"/>
          </a:xfrm>
          <a:prstGeom prst="rect">
            <a:avLst/>
          </a:prstGeom>
        </p:spPr>
      </p:pic>
      <p:pic>
        <p:nvPicPr>
          <p:cNvPr id="12" name="Graphic 11" descr="Line arrow Slight curve">
            <a:extLst>
              <a:ext uri="{FF2B5EF4-FFF2-40B4-BE49-F238E27FC236}">
                <a16:creationId xmlns:a16="http://schemas.microsoft.com/office/drawing/2014/main" id="{CD03C182-7EE2-7B4A-9E04-A5B47681A4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9011" y="3367938"/>
            <a:ext cx="1681252" cy="914400"/>
          </a:xfrm>
          <a:prstGeom prst="rect">
            <a:avLst/>
          </a:prstGeom>
        </p:spPr>
      </p:pic>
      <p:pic>
        <p:nvPicPr>
          <p:cNvPr id="16" name="Graphic 15" descr="Line arrow Slight curve">
            <a:extLst>
              <a:ext uri="{FF2B5EF4-FFF2-40B4-BE49-F238E27FC236}">
                <a16:creationId xmlns:a16="http://schemas.microsoft.com/office/drawing/2014/main" id="{2CA67970-7464-D241-BC11-E1347EE390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729011" y="1506480"/>
            <a:ext cx="1681252" cy="914400"/>
          </a:xfrm>
          <a:prstGeom prst="rect">
            <a:avLst/>
          </a:prstGeom>
        </p:spPr>
      </p:pic>
      <p:pic>
        <p:nvPicPr>
          <p:cNvPr id="17" name="Graphic 16" descr="Line arrow Slight curve">
            <a:extLst>
              <a:ext uri="{FF2B5EF4-FFF2-40B4-BE49-F238E27FC236}">
                <a16:creationId xmlns:a16="http://schemas.microsoft.com/office/drawing/2014/main" id="{1BCF6DF7-88FE-CA41-9A08-48B985C913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06" y="3273641"/>
            <a:ext cx="1681252" cy="914400"/>
          </a:xfrm>
          <a:prstGeom prst="rect">
            <a:avLst/>
          </a:prstGeom>
        </p:spPr>
      </p:pic>
      <p:pic>
        <p:nvPicPr>
          <p:cNvPr id="18" name="Graphic 17" descr="Line arrow Slight curve">
            <a:extLst>
              <a:ext uri="{FF2B5EF4-FFF2-40B4-BE49-F238E27FC236}">
                <a16:creationId xmlns:a16="http://schemas.microsoft.com/office/drawing/2014/main" id="{BFAF49E4-80AA-114B-AA28-FF7281FFBC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767206" y="1645789"/>
            <a:ext cx="1681252" cy="914400"/>
          </a:xfrm>
          <a:prstGeom prst="rect">
            <a:avLst/>
          </a:prstGeom>
        </p:spPr>
      </p:pic>
      <p:sp>
        <p:nvSpPr>
          <p:cNvPr id="13" name="TextBox 12">
            <a:extLst>
              <a:ext uri="{FF2B5EF4-FFF2-40B4-BE49-F238E27FC236}">
                <a16:creationId xmlns:a16="http://schemas.microsoft.com/office/drawing/2014/main" id="{BFA4F3C2-6172-CA48-8251-BD109CE0C552}"/>
              </a:ext>
            </a:extLst>
          </p:cNvPr>
          <p:cNvSpPr txBox="1"/>
          <p:nvPr/>
        </p:nvSpPr>
        <p:spPr>
          <a:xfrm>
            <a:off x="707571" y="4577665"/>
            <a:ext cx="10896600" cy="1754326"/>
          </a:xfrm>
          <a:prstGeom prst="rect">
            <a:avLst/>
          </a:prstGeom>
          <a:noFill/>
        </p:spPr>
        <p:txBody>
          <a:bodyPr wrap="square" rtlCol="0">
            <a:spAutoFit/>
          </a:bodyPr>
          <a:lstStyle/>
          <a:p>
            <a:r>
              <a:rPr lang="en-FR" dirty="0"/>
              <a:t>Voici de manière schématisée l’architecture employée pour la création de notre application. On y remarque les trois éléments principaux, qui sont; de gauche à droite, notre </a:t>
            </a:r>
            <a:r>
              <a:rPr lang="en-FR" b="1" dirty="0"/>
              <a:t>base de données</a:t>
            </a:r>
            <a:r>
              <a:rPr lang="en-FR" dirty="0"/>
              <a:t>,  notre </a:t>
            </a:r>
            <a:r>
              <a:rPr lang="en-FR" b="1" dirty="0"/>
              <a:t>serveur</a:t>
            </a:r>
            <a:r>
              <a:rPr lang="en-FR" dirty="0"/>
              <a:t> gérant l’API, et la </a:t>
            </a:r>
            <a:r>
              <a:rPr lang="en-FR" b="1" dirty="0"/>
              <a:t>partie client</a:t>
            </a:r>
            <a:r>
              <a:rPr lang="en-FR" dirty="0"/>
              <a:t>. Ces éléments sont </a:t>
            </a:r>
            <a:r>
              <a:rPr lang="en-FR" b="1" dirty="0"/>
              <a:t>liés entre eux </a:t>
            </a:r>
            <a:r>
              <a:rPr lang="en-FR" dirty="0"/>
              <a:t>par l’intermédiaire d’outils tels que </a:t>
            </a:r>
            <a:r>
              <a:rPr lang="en-FR" b="1" dirty="0"/>
              <a:t>Sequelize</a:t>
            </a:r>
            <a:r>
              <a:rPr lang="en-FR" dirty="0"/>
              <a:t> pour faire communiquer la base de données avec le serveur, ou </a:t>
            </a:r>
            <a:r>
              <a:rPr lang="en-FR" b="1" dirty="0"/>
              <a:t>Axios</a:t>
            </a:r>
            <a:r>
              <a:rPr lang="en-FR" dirty="0"/>
              <a:t> pour transmettre des données du serveur vers le client, et inversement. Mais nous allons y venir dans la suite de cette présentation.</a:t>
            </a:r>
          </a:p>
        </p:txBody>
      </p:sp>
      <p:pic>
        <p:nvPicPr>
          <p:cNvPr id="15" name="Picture 14">
            <a:extLst>
              <a:ext uri="{FF2B5EF4-FFF2-40B4-BE49-F238E27FC236}">
                <a16:creationId xmlns:a16="http://schemas.microsoft.com/office/drawing/2014/main" id="{C4EEBB57-D77D-7F41-83A5-3FA1A45FA850}"/>
              </a:ext>
            </a:extLst>
          </p:cNvPr>
          <p:cNvPicPr>
            <a:picLocks noChangeAspect="1"/>
          </p:cNvPicPr>
          <p:nvPr/>
        </p:nvPicPr>
        <p:blipFill>
          <a:blip r:embed="rId12"/>
          <a:stretch>
            <a:fillRect/>
          </a:stretch>
        </p:blipFill>
        <p:spPr>
          <a:xfrm>
            <a:off x="5254051" y="1167663"/>
            <a:ext cx="677634" cy="677634"/>
          </a:xfrm>
          <a:prstGeom prst="rect">
            <a:avLst/>
          </a:prstGeom>
        </p:spPr>
      </p:pic>
    </p:spTree>
    <p:extLst>
      <p:ext uri="{BB962C8B-B14F-4D97-AF65-F5344CB8AC3E}">
        <p14:creationId xmlns:p14="http://schemas.microsoft.com/office/powerpoint/2010/main" val="239663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27E7-99B8-914B-AA3F-74BE1640D01D}"/>
              </a:ext>
            </a:extLst>
          </p:cNvPr>
          <p:cNvSpPr>
            <a:spLocks noGrp="1"/>
          </p:cNvSpPr>
          <p:nvPr>
            <p:ph type="title"/>
          </p:nvPr>
        </p:nvSpPr>
        <p:spPr/>
        <p:txBody>
          <a:bodyPr/>
          <a:lstStyle/>
          <a:p>
            <a:r>
              <a:rPr lang="en-FR" dirty="0"/>
              <a:t>Backend : base de données</a:t>
            </a:r>
          </a:p>
        </p:txBody>
      </p:sp>
      <p:pic>
        <p:nvPicPr>
          <p:cNvPr id="3" name="Picture 2">
            <a:extLst>
              <a:ext uri="{FF2B5EF4-FFF2-40B4-BE49-F238E27FC236}">
                <a16:creationId xmlns:a16="http://schemas.microsoft.com/office/drawing/2014/main" id="{E682B049-F227-1E4B-85BC-70AFD013F49E}"/>
              </a:ext>
            </a:extLst>
          </p:cNvPr>
          <p:cNvPicPr>
            <a:picLocks noChangeAspect="1"/>
          </p:cNvPicPr>
          <p:nvPr/>
        </p:nvPicPr>
        <p:blipFill>
          <a:blip r:embed="rId2"/>
          <a:stretch>
            <a:fillRect/>
          </a:stretch>
        </p:blipFill>
        <p:spPr>
          <a:xfrm flipH="1">
            <a:off x="1154954" y="3429000"/>
            <a:ext cx="1053412" cy="1053412"/>
          </a:xfrm>
          <a:prstGeom prst="rect">
            <a:avLst/>
          </a:prstGeom>
        </p:spPr>
      </p:pic>
      <p:sp>
        <p:nvSpPr>
          <p:cNvPr id="4" name="TextBox 3">
            <a:extLst>
              <a:ext uri="{FF2B5EF4-FFF2-40B4-BE49-F238E27FC236}">
                <a16:creationId xmlns:a16="http://schemas.microsoft.com/office/drawing/2014/main" id="{1B1F291E-C697-C746-8033-633CCAD811A6}"/>
              </a:ext>
            </a:extLst>
          </p:cNvPr>
          <p:cNvSpPr txBox="1"/>
          <p:nvPr/>
        </p:nvSpPr>
        <p:spPr>
          <a:xfrm>
            <a:off x="2601685" y="2524545"/>
            <a:ext cx="8761413" cy="3416320"/>
          </a:xfrm>
          <a:prstGeom prst="rect">
            <a:avLst/>
          </a:prstGeom>
          <a:noFill/>
        </p:spPr>
        <p:txBody>
          <a:bodyPr wrap="square" rtlCol="0">
            <a:spAutoFit/>
          </a:bodyPr>
          <a:lstStyle/>
          <a:p>
            <a:r>
              <a:rPr lang="en-FR" dirty="0"/>
              <a:t>Premier élément de la partie backend, </a:t>
            </a:r>
            <a:r>
              <a:rPr lang="en-FR" b="1" dirty="0"/>
              <a:t>la base de données</a:t>
            </a:r>
            <a:r>
              <a:rPr lang="en-FR" dirty="0"/>
              <a:t>. </a:t>
            </a:r>
          </a:p>
          <a:p>
            <a:r>
              <a:rPr lang="en-FR" dirty="0"/>
              <a:t>Comme son nom l’indique, il s’agit du </a:t>
            </a:r>
            <a:r>
              <a:rPr lang="en-FR" b="1" dirty="0"/>
              <a:t>lieu où sont stockés les différentes données de notre application</a:t>
            </a:r>
            <a:r>
              <a:rPr lang="en-FR" dirty="0"/>
              <a:t>, que cela soit les informations concernant les utilisateurs, les posts, les commentaires, … </a:t>
            </a:r>
          </a:p>
          <a:p>
            <a:r>
              <a:rPr lang="en-FR" dirty="0"/>
              <a:t>La base de données est dite </a:t>
            </a:r>
            <a:r>
              <a:rPr lang="en-FR" b="1" dirty="0"/>
              <a:t>“relationnelle” car certaines informations dépendent d’autres</a:t>
            </a:r>
            <a:r>
              <a:rPr lang="en-FR" dirty="0"/>
              <a:t>, par exemple un post dépend de l’utilisateur qui l’a créé, et un commentaire lui dépend de l’utilisateur, et du post où il a été rajouté. </a:t>
            </a:r>
          </a:p>
          <a:p>
            <a:r>
              <a:rPr lang="en-FR" dirty="0"/>
              <a:t>Pour des raisons pratiques nous avons utilisé une </a:t>
            </a:r>
            <a:r>
              <a:rPr lang="en-FR" b="1" dirty="0"/>
              <a:t>base de données de type SQL</a:t>
            </a:r>
            <a:r>
              <a:rPr lang="en-FR" dirty="0"/>
              <a:t>, basée sur des </a:t>
            </a:r>
            <a:r>
              <a:rPr lang="en-FR" b="1" dirty="0"/>
              <a:t>tables</a:t>
            </a:r>
            <a:r>
              <a:rPr lang="en-FR" dirty="0"/>
              <a:t> qui peuvent être </a:t>
            </a:r>
            <a:r>
              <a:rPr lang="en-FR" b="1" dirty="0"/>
              <a:t>liées</a:t>
            </a:r>
            <a:r>
              <a:rPr lang="en-FR" dirty="0"/>
              <a:t> entre elles. </a:t>
            </a:r>
          </a:p>
          <a:p>
            <a:endParaRPr lang="en-FR" dirty="0"/>
          </a:p>
          <a:p>
            <a:r>
              <a:rPr lang="en-FR" dirty="0"/>
              <a:t>La base de données est elle gérée par l’intermédiaire de </a:t>
            </a:r>
            <a:r>
              <a:rPr lang="en-FR" b="1" dirty="0"/>
              <a:t>MySQL</a:t>
            </a:r>
            <a:r>
              <a:rPr lang="en-FR" dirty="0"/>
              <a:t>, qui nous permet de </a:t>
            </a:r>
            <a:r>
              <a:rPr lang="en-FR" b="1" dirty="0"/>
              <a:t>manipuler les différentes données </a:t>
            </a:r>
            <a:r>
              <a:rPr lang="en-FR" dirty="0"/>
              <a:t>de cette première.</a:t>
            </a:r>
          </a:p>
        </p:txBody>
      </p:sp>
      <p:pic>
        <p:nvPicPr>
          <p:cNvPr id="5" name="Picture 4">
            <a:extLst>
              <a:ext uri="{FF2B5EF4-FFF2-40B4-BE49-F238E27FC236}">
                <a16:creationId xmlns:a16="http://schemas.microsoft.com/office/drawing/2014/main" id="{4D0BEBA0-76D3-A045-99A2-45FDC322DCE7}"/>
              </a:ext>
            </a:extLst>
          </p:cNvPr>
          <p:cNvPicPr>
            <a:picLocks noChangeAspect="1"/>
          </p:cNvPicPr>
          <p:nvPr/>
        </p:nvPicPr>
        <p:blipFill>
          <a:blip r:embed="rId3"/>
          <a:stretch>
            <a:fillRect/>
          </a:stretch>
        </p:blipFill>
        <p:spPr>
          <a:xfrm>
            <a:off x="1154954" y="4482412"/>
            <a:ext cx="1052577" cy="789433"/>
          </a:xfrm>
          <a:prstGeom prst="rect">
            <a:avLst/>
          </a:prstGeom>
        </p:spPr>
      </p:pic>
      <p:pic>
        <p:nvPicPr>
          <p:cNvPr id="6" name="Graphic 5" descr="Arrow Slight curve">
            <a:extLst>
              <a:ext uri="{FF2B5EF4-FFF2-40B4-BE49-F238E27FC236}">
                <a16:creationId xmlns:a16="http://schemas.microsoft.com/office/drawing/2014/main" id="{DA536D61-FC98-2D41-B59F-0B71574E02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403169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242D98-141D-A742-BAD5-94B805D56FD4}"/>
              </a:ext>
            </a:extLst>
          </p:cNvPr>
          <p:cNvSpPr txBox="1"/>
          <p:nvPr/>
        </p:nvSpPr>
        <p:spPr>
          <a:xfrm>
            <a:off x="1001486" y="1045029"/>
            <a:ext cx="5007428" cy="1200329"/>
          </a:xfrm>
          <a:prstGeom prst="rect">
            <a:avLst/>
          </a:prstGeom>
          <a:noFill/>
        </p:spPr>
        <p:txBody>
          <a:bodyPr wrap="square" rtlCol="0">
            <a:spAutoFit/>
          </a:bodyPr>
          <a:lstStyle/>
          <a:p>
            <a:r>
              <a:rPr lang="en-FR" dirty="0"/>
              <a:t>Ici nous voyons les différentes </a:t>
            </a:r>
            <a:r>
              <a:rPr lang="en-FR" b="1" dirty="0"/>
              <a:t>tables</a:t>
            </a:r>
            <a:r>
              <a:rPr lang="en-FR" dirty="0"/>
              <a:t> utilisées par notre application, une gérant les </a:t>
            </a:r>
            <a:r>
              <a:rPr lang="en-FR" b="1" dirty="0"/>
              <a:t>utilisateurs</a:t>
            </a:r>
            <a:r>
              <a:rPr lang="en-FR" dirty="0"/>
              <a:t>, l’autre les </a:t>
            </a:r>
            <a:r>
              <a:rPr lang="en-FR" b="1" dirty="0"/>
              <a:t>posts</a:t>
            </a:r>
            <a:r>
              <a:rPr lang="en-FR" dirty="0"/>
              <a:t>, l’une les </a:t>
            </a:r>
            <a:r>
              <a:rPr lang="en-FR" b="1" dirty="0"/>
              <a:t>commentaires</a:t>
            </a:r>
            <a:r>
              <a:rPr lang="en-FR" dirty="0"/>
              <a:t>, et une autre les </a:t>
            </a:r>
            <a:r>
              <a:rPr lang="en-FR" b="1" dirty="0"/>
              <a:t>likes</a:t>
            </a:r>
            <a:r>
              <a:rPr lang="en-FR" dirty="0"/>
              <a:t>.</a:t>
            </a:r>
          </a:p>
        </p:txBody>
      </p:sp>
      <p:pic>
        <p:nvPicPr>
          <p:cNvPr id="5" name="Picture 4">
            <a:extLst>
              <a:ext uri="{FF2B5EF4-FFF2-40B4-BE49-F238E27FC236}">
                <a16:creationId xmlns:a16="http://schemas.microsoft.com/office/drawing/2014/main" id="{49E794B7-85D2-5B41-8E27-00ABB85B70FD}"/>
              </a:ext>
            </a:extLst>
          </p:cNvPr>
          <p:cNvPicPr>
            <a:picLocks noChangeAspect="1"/>
          </p:cNvPicPr>
          <p:nvPr/>
        </p:nvPicPr>
        <p:blipFill>
          <a:blip r:embed="rId2"/>
          <a:stretch>
            <a:fillRect/>
          </a:stretch>
        </p:blipFill>
        <p:spPr>
          <a:xfrm>
            <a:off x="6183088" y="686343"/>
            <a:ext cx="2514600" cy="1917700"/>
          </a:xfrm>
          <a:prstGeom prst="rect">
            <a:avLst/>
          </a:prstGeom>
        </p:spPr>
      </p:pic>
      <p:pic>
        <p:nvPicPr>
          <p:cNvPr id="7" name="Picture 6">
            <a:extLst>
              <a:ext uri="{FF2B5EF4-FFF2-40B4-BE49-F238E27FC236}">
                <a16:creationId xmlns:a16="http://schemas.microsoft.com/office/drawing/2014/main" id="{2B990143-FE68-9742-930E-46FC47C17883}"/>
              </a:ext>
            </a:extLst>
          </p:cNvPr>
          <p:cNvPicPr>
            <a:picLocks noChangeAspect="1"/>
          </p:cNvPicPr>
          <p:nvPr/>
        </p:nvPicPr>
        <p:blipFill>
          <a:blip r:embed="rId3"/>
          <a:stretch>
            <a:fillRect/>
          </a:stretch>
        </p:blipFill>
        <p:spPr>
          <a:xfrm>
            <a:off x="1039588" y="3022057"/>
            <a:ext cx="6400800" cy="3149600"/>
          </a:xfrm>
          <a:prstGeom prst="rect">
            <a:avLst/>
          </a:prstGeom>
        </p:spPr>
      </p:pic>
      <p:sp>
        <p:nvSpPr>
          <p:cNvPr id="8" name="TextBox 7">
            <a:extLst>
              <a:ext uri="{FF2B5EF4-FFF2-40B4-BE49-F238E27FC236}">
                <a16:creationId xmlns:a16="http://schemas.microsoft.com/office/drawing/2014/main" id="{715E09DB-1F50-1E44-A582-8324237CE7C5}"/>
              </a:ext>
            </a:extLst>
          </p:cNvPr>
          <p:cNvSpPr txBox="1"/>
          <p:nvPr/>
        </p:nvSpPr>
        <p:spPr>
          <a:xfrm>
            <a:off x="7837714" y="3165696"/>
            <a:ext cx="3929743" cy="2862322"/>
          </a:xfrm>
          <a:prstGeom prst="rect">
            <a:avLst/>
          </a:prstGeom>
          <a:noFill/>
        </p:spPr>
        <p:txBody>
          <a:bodyPr wrap="square" rtlCol="0">
            <a:spAutoFit/>
          </a:bodyPr>
          <a:lstStyle/>
          <a:p>
            <a:r>
              <a:rPr lang="en-FR" dirty="0"/>
              <a:t>Chaque table a un </a:t>
            </a:r>
            <a:r>
              <a:rPr lang="en-FR" b="1" dirty="0"/>
              <a:t>structure propre</a:t>
            </a:r>
            <a:r>
              <a:rPr lang="en-FR" dirty="0"/>
              <a:t>, mise en place à sa création, ici chaque ligne correspond à une </a:t>
            </a:r>
            <a:r>
              <a:rPr lang="en-FR" b="1" dirty="0"/>
              <a:t>catégorie d’information qui sera renseignée </a:t>
            </a:r>
            <a:r>
              <a:rPr lang="en-FR" dirty="0"/>
              <a:t>ultérieurement, comme une adresse mail, ou un nom d’utilisateur. Notez </a:t>
            </a:r>
            <a:r>
              <a:rPr lang="en-FR" b="1" dirty="0">
                <a:solidFill>
                  <a:schemeClr val="accent2"/>
                </a:solidFill>
              </a:rPr>
              <a:t>l’id qui sert de clé primaire</a:t>
            </a:r>
            <a:r>
              <a:rPr lang="en-FR" dirty="0"/>
              <a:t>, necessaire à </a:t>
            </a:r>
            <a:r>
              <a:rPr lang="en-FR" b="1" dirty="0"/>
              <a:t>mettre d’autres tables en relation</a:t>
            </a:r>
            <a:r>
              <a:rPr lang="en-FR" dirty="0"/>
              <a:t>.</a:t>
            </a:r>
          </a:p>
        </p:txBody>
      </p:sp>
      <p:cxnSp>
        <p:nvCxnSpPr>
          <p:cNvPr id="13" name="Straight Connector 12">
            <a:extLst>
              <a:ext uri="{FF2B5EF4-FFF2-40B4-BE49-F238E27FC236}">
                <a16:creationId xmlns:a16="http://schemas.microsoft.com/office/drawing/2014/main" id="{1874091B-13DB-E243-966E-FB4F6D554CBE}"/>
              </a:ext>
            </a:extLst>
          </p:cNvPr>
          <p:cNvCxnSpPr/>
          <p:nvPr/>
        </p:nvCxnSpPr>
        <p:spPr>
          <a:xfrm>
            <a:off x="1208315" y="3951514"/>
            <a:ext cx="533400"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14" name="Graphic 13" descr="Arrow Slight curve">
            <a:extLst>
              <a:ext uri="{FF2B5EF4-FFF2-40B4-BE49-F238E27FC236}">
                <a16:creationId xmlns:a16="http://schemas.microsoft.com/office/drawing/2014/main" id="{6533B137-F5D0-0C4F-AFE5-E657AB183A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704134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450285-2576-EE4D-82DE-D71E301E6CAE}"/>
              </a:ext>
            </a:extLst>
          </p:cNvPr>
          <p:cNvPicPr>
            <a:picLocks noChangeAspect="1"/>
          </p:cNvPicPr>
          <p:nvPr/>
        </p:nvPicPr>
        <p:blipFill>
          <a:blip r:embed="rId2"/>
          <a:stretch>
            <a:fillRect/>
          </a:stretch>
        </p:blipFill>
        <p:spPr>
          <a:xfrm>
            <a:off x="971804" y="1255268"/>
            <a:ext cx="5535173" cy="2173732"/>
          </a:xfrm>
          <a:prstGeom prst="rect">
            <a:avLst/>
          </a:prstGeom>
        </p:spPr>
      </p:pic>
      <p:sp>
        <p:nvSpPr>
          <p:cNvPr id="6" name="TextBox 5">
            <a:extLst>
              <a:ext uri="{FF2B5EF4-FFF2-40B4-BE49-F238E27FC236}">
                <a16:creationId xmlns:a16="http://schemas.microsoft.com/office/drawing/2014/main" id="{85C8B774-2933-AE45-891A-FD1DB2B8D1AB}"/>
              </a:ext>
            </a:extLst>
          </p:cNvPr>
          <p:cNvSpPr txBox="1"/>
          <p:nvPr/>
        </p:nvSpPr>
        <p:spPr>
          <a:xfrm>
            <a:off x="6986016" y="1464971"/>
            <a:ext cx="4096512" cy="1754326"/>
          </a:xfrm>
          <a:prstGeom prst="rect">
            <a:avLst/>
          </a:prstGeom>
          <a:noFill/>
        </p:spPr>
        <p:txBody>
          <a:bodyPr wrap="square" rtlCol="0">
            <a:spAutoFit/>
          </a:bodyPr>
          <a:lstStyle/>
          <a:p>
            <a:r>
              <a:rPr lang="en-FR" dirty="0"/>
              <a:t>En observant la structure de la table Posts on constate qu’un champ </a:t>
            </a:r>
            <a:r>
              <a:rPr lang="en-FR" b="1" dirty="0"/>
              <a:t>UserId</a:t>
            </a:r>
            <a:r>
              <a:rPr lang="en-FR" dirty="0"/>
              <a:t> est affiché, en effet, cette table </a:t>
            </a:r>
            <a:r>
              <a:rPr lang="en-FR" b="1" dirty="0"/>
              <a:t>est mise en relation avec la table Users</a:t>
            </a:r>
            <a:r>
              <a:rPr lang="en-FR" dirty="0"/>
              <a:t>, car un post dépend d’un utilisateur. </a:t>
            </a:r>
          </a:p>
        </p:txBody>
      </p:sp>
      <p:pic>
        <p:nvPicPr>
          <p:cNvPr id="8" name="Picture 7">
            <a:extLst>
              <a:ext uri="{FF2B5EF4-FFF2-40B4-BE49-F238E27FC236}">
                <a16:creationId xmlns:a16="http://schemas.microsoft.com/office/drawing/2014/main" id="{B0731826-B02E-854E-AAE6-41EDCDB27812}"/>
              </a:ext>
            </a:extLst>
          </p:cNvPr>
          <p:cNvPicPr>
            <a:picLocks noChangeAspect="1"/>
          </p:cNvPicPr>
          <p:nvPr/>
        </p:nvPicPr>
        <p:blipFill>
          <a:blip r:embed="rId3"/>
          <a:stretch>
            <a:fillRect/>
          </a:stretch>
        </p:blipFill>
        <p:spPr>
          <a:xfrm>
            <a:off x="971804" y="3894736"/>
            <a:ext cx="7184038" cy="2173732"/>
          </a:xfrm>
          <a:prstGeom prst="rect">
            <a:avLst/>
          </a:prstGeom>
        </p:spPr>
      </p:pic>
      <p:sp>
        <p:nvSpPr>
          <p:cNvPr id="9" name="TextBox 8">
            <a:extLst>
              <a:ext uri="{FF2B5EF4-FFF2-40B4-BE49-F238E27FC236}">
                <a16:creationId xmlns:a16="http://schemas.microsoft.com/office/drawing/2014/main" id="{FBAE80A3-4DDF-5648-B62E-D4AB85F57FDB}"/>
              </a:ext>
            </a:extLst>
          </p:cNvPr>
          <p:cNvSpPr txBox="1"/>
          <p:nvPr/>
        </p:nvSpPr>
        <p:spPr>
          <a:xfrm>
            <a:off x="8656320" y="4381437"/>
            <a:ext cx="2938272" cy="1200329"/>
          </a:xfrm>
          <a:prstGeom prst="rect">
            <a:avLst/>
          </a:prstGeom>
          <a:noFill/>
        </p:spPr>
        <p:txBody>
          <a:bodyPr wrap="square" rtlCol="0">
            <a:spAutoFit/>
          </a:bodyPr>
          <a:lstStyle/>
          <a:p>
            <a:r>
              <a:rPr lang="en-FR" dirty="0"/>
              <a:t>Cette mise en relation est faite </a:t>
            </a:r>
            <a:r>
              <a:rPr lang="en-FR" b="1" dirty="0">
                <a:solidFill>
                  <a:schemeClr val="accent2"/>
                </a:solidFill>
              </a:rPr>
              <a:t>à partir d’une clé étangère, ou “foreign key”</a:t>
            </a:r>
          </a:p>
        </p:txBody>
      </p:sp>
      <p:cxnSp>
        <p:nvCxnSpPr>
          <p:cNvPr id="11" name="Straight Connector 10">
            <a:extLst>
              <a:ext uri="{FF2B5EF4-FFF2-40B4-BE49-F238E27FC236}">
                <a16:creationId xmlns:a16="http://schemas.microsoft.com/office/drawing/2014/main" id="{0DB081FB-8905-C64E-8017-6A9838AD060D}"/>
              </a:ext>
            </a:extLst>
          </p:cNvPr>
          <p:cNvCxnSpPr/>
          <p:nvPr/>
        </p:nvCxnSpPr>
        <p:spPr>
          <a:xfrm>
            <a:off x="1194816" y="3048000"/>
            <a:ext cx="71932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2D9D5783-C631-0A40-A0A5-D12FD82B4CEF}"/>
              </a:ext>
            </a:extLst>
          </p:cNvPr>
          <p:cNvCxnSpPr/>
          <p:nvPr/>
        </p:nvCxnSpPr>
        <p:spPr>
          <a:xfrm>
            <a:off x="3072384" y="5827776"/>
            <a:ext cx="1491439" cy="0"/>
          </a:xfrm>
          <a:prstGeom prst="line">
            <a:avLst/>
          </a:prstGeom>
        </p:spPr>
        <p:style>
          <a:lnRef idx="3">
            <a:schemeClr val="accent1"/>
          </a:lnRef>
          <a:fillRef idx="0">
            <a:schemeClr val="accent1"/>
          </a:fillRef>
          <a:effectRef idx="2">
            <a:schemeClr val="accent1"/>
          </a:effectRef>
          <a:fontRef idx="minor">
            <a:schemeClr val="tx1"/>
          </a:fontRef>
        </p:style>
      </p:cxnSp>
      <p:pic>
        <p:nvPicPr>
          <p:cNvPr id="14" name="Graphic 13" descr="Arrow Slight curve">
            <a:extLst>
              <a:ext uri="{FF2B5EF4-FFF2-40B4-BE49-F238E27FC236}">
                <a16:creationId xmlns:a16="http://schemas.microsoft.com/office/drawing/2014/main" id="{2390C9B9-7757-6343-8486-1EA5BC4284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046" y="6019800"/>
            <a:ext cx="570875" cy="570875"/>
          </a:xfrm>
          <a:prstGeom prst="rect">
            <a:avLst/>
          </a:prstGeom>
        </p:spPr>
      </p:pic>
    </p:spTree>
    <p:extLst>
      <p:ext uri="{BB962C8B-B14F-4D97-AF65-F5344CB8AC3E}">
        <p14:creationId xmlns:p14="http://schemas.microsoft.com/office/powerpoint/2010/main" val="34465090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{0FBDD753-BFD3-5C4A-A723-EF68D5BA53E2}tf10001076</Template>
  <TotalTime>588</TotalTime>
  <Words>2651</Words>
  <Application>Microsoft Macintosh PowerPoint</Application>
  <PresentationFormat>Widescreen</PresentationFormat>
  <Paragraphs>105</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Century Gothic</vt:lpstr>
      <vt:lpstr>Wingdings</vt:lpstr>
      <vt:lpstr>Wingdings 3</vt:lpstr>
      <vt:lpstr>Ion Boardroom</vt:lpstr>
      <vt:lpstr>PowerPoint Presentation</vt:lpstr>
      <vt:lpstr>Contexte</vt:lpstr>
      <vt:lpstr>Présentation</vt:lpstr>
      <vt:lpstr>PowerPoint Presentation</vt:lpstr>
      <vt:lpstr>Architecture et mise en place</vt:lpstr>
      <vt:lpstr>PowerPoint Presentation</vt:lpstr>
      <vt:lpstr>Backend : base de données</vt:lpstr>
      <vt:lpstr>PowerPoint Presentation</vt:lpstr>
      <vt:lpstr>PowerPoint Presentation</vt:lpstr>
      <vt:lpstr>PowerPoint Presentation</vt:lpstr>
      <vt:lpstr>Backend : serveur / API</vt:lpstr>
      <vt:lpstr>PowerPoint Presentation</vt:lpstr>
      <vt:lpstr>PowerPoint Presentation</vt:lpstr>
      <vt:lpstr>PowerPoint Presentation</vt:lpstr>
      <vt:lpstr>PowerPoint Presentation</vt:lpstr>
      <vt:lpstr>PowerPoint Presentation</vt:lpstr>
      <vt:lpstr>PowerPoint Presentation</vt:lpstr>
      <vt:lpstr>Frontend: structure</vt:lpstr>
      <vt:lpstr>PowerPoint Presentation</vt:lpstr>
      <vt:lpstr>Frontend : Vuex</vt:lpstr>
      <vt:lpstr>PowerPoint Presentation</vt:lpstr>
      <vt:lpstr>PowerPoint Presentation</vt:lpstr>
      <vt:lpstr>Frontend : affichage des données</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47</cp:revision>
  <dcterms:created xsi:type="dcterms:W3CDTF">2021-09-15T05:54:36Z</dcterms:created>
  <dcterms:modified xsi:type="dcterms:W3CDTF">2021-09-28T12:50:40Z</dcterms:modified>
</cp:coreProperties>
</file>